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7"/>
  </p:notesMasterIdLst>
  <p:handoutMasterIdLst>
    <p:handoutMasterId r:id="rId28"/>
  </p:handoutMasterIdLst>
  <p:sldIdLst>
    <p:sldId id="619" r:id="rId2"/>
    <p:sldId id="621" r:id="rId3"/>
    <p:sldId id="610" r:id="rId4"/>
    <p:sldId id="571" r:id="rId5"/>
    <p:sldId id="624" r:id="rId6"/>
    <p:sldId id="614" r:id="rId7"/>
    <p:sldId id="584" r:id="rId8"/>
    <p:sldId id="587" r:id="rId9"/>
    <p:sldId id="613" r:id="rId10"/>
    <p:sldId id="612" r:id="rId11"/>
    <p:sldId id="595" r:id="rId12"/>
    <p:sldId id="615" r:id="rId13"/>
    <p:sldId id="617" r:id="rId14"/>
    <p:sldId id="604" r:id="rId15"/>
    <p:sldId id="620" r:id="rId16"/>
    <p:sldId id="618" r:id="rId17"/>
    <p:sldId id="593" r:id="rId18"/>
    <p:sldId id="569" r:id="rId19"/>
    <p:sldId id="622" r:id="rId20"/>
    <p:sldId id="623" r:id="rId21"/>
    <p:sldId id="597" r:id="rId22"/>
    <p:sldId id="611" r:id="rId23"/>
    <p:sldId id="594" r:id="rId24"/>
    <p:sldId id="609" r:id="rId25"/>
    <p:sldId id="616" r:id="rId26"/>
  </p:sldIdLst>
  <p:sldSz cx="14257338" cy="8020050"/>
  <p:notesSz cx="6797675" cy="9928225"/>
  <p:defaultTextStyle>
    <a:lvl1pPr marL="0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7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3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10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48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85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21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58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95" algn="l" defTabSz="91427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6">
          <p15:clr>
            <a:srgbClr val="A4A3A4"/>
          </p15:clr>
        </p15:guide>
        <p15:guide id="2" pos="449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.egelskaya@gmail.com" initials="s" lastIdx="2" clrIdx="0">
    <p:extLst>
      <p:ext uri="{19B8F6BF-5375-455C-9EA6-DF929625EA0E}">
        <p15:presenceInfo xmlns:p15="http://schemas.microsoft.com/office/powerpoint/2012/main" userId="89944ba00cb37841" providerId="Windows Live"/>
      </p:ext>
    </p:extLst>
  </p:cmAuthor>
  <p:cmAuthor id="2" name="Егельская Светлана Николаевна" initials="ЕСН" lastIdx="1" clrIdx="1">
    <p:extLst>
      <p:ext uri="{19B8F6BF-5375-455C-9EA6-DF929625EA0E}">
        <p15:presenceInfo xmlns:p15="http://schemas.microsoft.com/office/powerpoint/2012/main" userId="S-1-5-21-2993987193-2131203636-989207273-11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2EF"/>
    <a:srgbClr val="346AAA"/>
    <a:srgbClr val="3467A6"/>
    <a:srgbClr val="2A6BA6"/>
    <a:srgbClr val="006666"/>
    <a:srgbClr val="008080"/>
    <a:srgbClr val="057B56"/>
    <a:srgbClr val="009999"/>
    <a:srgbClr val="00A6A2"/>
    <a:srgbClr val="64C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33" autoAdjust="0"/>
    <p:restoredTop sz="96433" autoAdjust="0"/>
  </p:normalViewPr>
  <p:slideViewPr>
    <p:cSldViewPr snapToGrid="0" snapToObjects="1">
      <p:cViewPr varScale="1">
        <p:scale>
          <a:sx n="73" d="100"/>
          <a:sy n="73" d="100"/>
        </p:scale>
        <p:origin x="66" y="630"/>
      </p:cViewPr>
      <p:guideLst>
        <p:guide orient="horz" pos="2526"/>
        <p:guide pos="44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8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AF44D-FC74-4A91-BB43-00176BCD0DB3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52210-1B02-4163-B1B0-D4BDF21B39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037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08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7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3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10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48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85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21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58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95" algn="l" defTabSz="9142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68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32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91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lIns="79013" tIns="39507" rIns="79013" bIns="39507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27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32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lIns="79013" tIns="39507" rIns="79013" bIns="39507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35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lIns="79013" tIns="39507" rIns="79013" bIns="39507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68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5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02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4650" y="849313"/>
            <a:ext cx="4076700" cy="229393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0600" y="3269853"/>
            <a:ext cx="7924800" cy="267533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5611108" y="6453596"/>
            <a:ext cx="4292600" cy="340904"/>
          </a:xfrm>
          <a:prstGeom prst="rect">
            <a:avLst/>
          </a:prstGeom>
        </p:spPr>
        <p:txBody>
          <a:bodyPr/>
          <a:lstStyle/>
          <a:p>
            <a:fld id="{BDCBCE13-5965-4B27-8A46-A3E6198F714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705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lIns="79013" tIns="39507" rIns="79013" bIns="39507"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78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34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lIns="79013" tIns="39507" rIns="79013" bIns="39507"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36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2167" y="1312541"/>
            <a:ext cx="10693004" cy="2792166"/>
          </a:xfrm>
        </p:spPr>
        <p:txBody>
          <a:bodyPr anchor="b"/>
          <a:lstStyle>
            <a:lvl1pPr algn="ctr">
              <a:defRPr sz="7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2167" y="4212383"/>
            <a:ext cx="10693004" cy="1936322"/>
          </a:xfrm>
        </p:spPr>
        <p:txBody>
          <a:bodyPr/>
          <a:lstStyle>
            <a:lvl1pPr marL="0" indent="0" algn="ctr">
              <a:buNone/>
              <a:defRPr sz="2800"/>
            </a:lvl1pPr>
            <a:lvl2pPr marL="534576" indent="0" algn="ctr">
              <a:buNone/>
              <a:defRPr sz="2300"/>
            </a:lvl2pPr>
            <a:lvl3pPr marL="1069152" indent="0" algn="ctr">
              <a:buNone/>
              <a:defRPr sz="2100"/>
            </a:lvl3pPr>
            <a:lvl4pPr marL="1603728" indent="0" algn="ctr">
              <a:buNone/>
              <a:defRPr sz="1900"/>
            </a:lvl4pPr>
            <a:lvl5pPr marL="2138303" indent="0" algn="ctr">
              <a:buNone/>
              <a:defRPr sz="1900"/>
            </a:lvl5pPr>
            <a:lvl6pPr marL="2672877" indent="0" algn="ctr">
              <a:buNone/>
              <a:defRPr sz="1900"/>
            </a:lvl6pPr>
            <a:lvl7pPr marL="3207455" indent="0" algn="ctr">
              <a:buNone/>
              <a:defRPr sz="1900"/>
            </a:lvl7pPr>
            <a:lvl8pPr marL="3742032" indent="0" algn="ctr">
              <a:buNone/>
              <a:defRPr sz="1900"/>
            </a:lvl8pPr>
            <a:lvl9pPr marL="4276606" indent="0" algn="ctr">
              <a:buNone/>
              <a:defRPr sz="19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0503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348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766" y="1999448"/>
            <a:ext cx="12296954" cy="3336117"/>
          </a:xfrm>
        </p:spPr>
        <p:txBody>
          <a:bodyPr anchor="b"/>
          <a:lstStyle>
            <a:lvl1pPr>
              <a:defRPr sz="7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766" y="5367126"/>
            <a:ext cx="12296954" cy="175438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53457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0691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6037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383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6728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0745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7420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27660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944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0193" y="2134967"/>
            <a:ext cx="6059369" cy="50886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7777" y="2134967"/>
            <a:ext cx="6059369" cy="50886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7779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49" y="426994"/>
            <a:ext cx="12296954" cy="1550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049" y="1966028"/>
            <a:ext cx="6031522" cy="963519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576" indent="0">
              <a:buNone/>
              <a:defRPr sz="2300" b="1"/>
            </a:lvl2pPr>
            <a:lvl3pPr marL="1069152" indent="0">
              <a:buNone/>
              <a:defRPr sz="2100" b="1"/>
            </a:lvl3pPr>
            <a:lvl4pPr marL="1603728" indent="0">
              <a:buNone/>
              <a:defRPr sz="1900" b="1"/>
            </a:lvl4pPr>
            <a:lvl5pPr marL="2138303" indent="0">
              <a:buNone/>
              <a:defRPr sz="1900" b="1"/>
            </a:lvl5pPr>
            <a:lvl6pPr marL="2672877" indent="0">
              <a:buNone/>
              <a:defRPr sz="1900" b="1"/>
            </a:lvl6pPr>
            <a:lvl7pPr marL="3207455" indent="0">
              <a:buNone/>
              <a:defRPr sz="1900" b="1"/>
            </a:lvl7pPr>
            <a:lvl8pPr marL="3742032" indent="0">
              <a:buNone/>
              <a:defRPr sz="1900" b="1"/>
            </a:lvl8pPr>
            <a:lvl9pPr marL="4276606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049" y="2929546"/>
            <a:ext cx="6031522" cy="43089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17777" y="1966028"/>
            <a:ext cx="6061226" cy="963519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576" indent="0">
              <a:buNone/>
              <a:defRPr sz="2300" b="1"/>
            </a:lvl2pPr>
            <a:lvl3pPr marL="1069152" indent="0">
              <a:buNone/>
              <a:defRPr sz="2100" b="1"/>
            </a:lvl3pPr>
            <a:lvl4pPr marL="1603728" indent="0">
              <a:buNone/>
              <a:defRPr sz="1900" b="1"/>
            </a:lvl4pPr>
            <a:lvl5pPr marL="2138303" indent="0">
              <a:buNone/>
              <a:defRPr sz="1900" b="1"/>
            </a:lvl5pPr>
            <a:lvl6pPr marL="2672877" indent="0">
              <a:buNone/>
              <a:defRPr sz="1900" b="1"/>
            </a:lvl6pPr>
            <a:lvl7pPr marL="3207455" indent="0">
              <a:buNone/>
              <a:defRPr sz="1900" b="1"/>
            </a:lvl7pPr>
            <a:lvl8pPr marL="3742032" indent="0">
              <a:buNone/>
              <a:defRPr sz="1900" b="1"/>
            </a:lvl8pPr>
            <a:lvl9pPr marL="4276606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17777" y="2929546"/>
            <a:ext cx="6061226" cy="43089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6896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8153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7558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52" y="534670"/>
            <a:ext cx="4598362" cy="1871345"/>
          </a:xfrm>
        </p:spPr>
        <p:txBody>
          <a:bodyPr anchor="b"/>
          <a:lstStyle>
            <a:lvl1pPr>
              <a:defRPr sz="3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1227" y="1154739"/>
            <a:ext cx="7217777" cy="5699434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052" y="2406015"/>
            <a:ext cx="4598362" cy="4457440"/>
          </a:xfrm>
        </p:spPr>
        <p:txBody>
          <a:bodyPr/>
          <a:lstStyle>
            <a:lvl1pPr marL="0" indent="0">
              <a:buNone/>
              <a:defRPr sz="1900"/>
            </a:lvl1pPr>
            <a:lvl2pPr marL="534576" indent="0">
              <a:buNone/>
              <a:defRPr sz="1600"/>
            </a:lvl2pPr>
            <a:lvl3pPr marL="1069152" indent="0">
              <a:buNone/>
              <a:defRPr sz="1400"/>
            </a:lvl3pPr>
            <a:lvl4pPr marL="1603728" indent="0">
              <a:buNone/>
              <a:defRPr sz="1200"/>
            </a:lvl4pPr>
            <a:lvl5pPr marL="2138303" indent="0">
              <a:buNone/>
              <a:defRPr sz="1200"/>
            </a:lvl5pPr>
            <a:lvl6pPr marL="2672877" indent="0">
              <a:buNone/>
              <a:defRPr sz="1200"/>
            </a:lvl6pPr>
            <a:lvl7pPr marL="3207455" indent="0">
              <a:buNone/>
              <a:defRPr sz="1200"/>
            </a:lvl7pPr>
            <a:lvl8pPr marL="3742032" indent="0">
              <a:buNone/>
              <a:defRPr sz="1200"/>
            </a:lvl8pPr>
            <a:lvl9pPr marL="4276606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3445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52" y="534670"/>
            <a:ext cx="4598362" cy="1871345"/>
          </a:xfrm>
        </p:spPr>
        <p:txBody>
          <a:bodyPr anchor="b"/>
          <a:lstStyle>
            <a:lvl1pPr>
              <a:defRPr sz="3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61227" y="1154739"/>
            <a:ext cx="7217777" cy="5699434"/>
          </a:xfrm>
        </p:spPr>
        <p:txBody>
          <a:bodyPr anchor="t"/>
          <a:lstStyle>
            <a:lvl1pPr marL="0" indent="0">
              <a:buNone/>
              <a:defRPr sz="3700"/>
            </a:lvl1pPr>
            <a:lvl2pPr marL="534576" indent="0">
              <a:buNone/>
              <a:defRPr sz="3300"/>
            </a:lvl2pPr>
            <a:lvl3pPr marL="1069152" indent="0">
              <a:buNone/>
              <a:defRPr sz="2800"/>
            </a:lvl3pPr>
            <a:lvl4pPr marL="1603728" indent="0">
              <a:buNone/>
              <a:defRPr sz="2300"/>
            </a:lvl4pPr>
            <a:lvl5pPr marL="2138303" indent="0">
              <a:buNone/>
              <a:defRPr sz="2300"/>
            </a:lvl5pPr>
            <a:lvl6pPr marL="2672877" indent="0">
              <a:buNone/>
              <a:defRPr sz="2300"/>
            </a:lvl6pPr>
            <a:lvl7pPr marL="3207455" indent="0">
              <a:buNone/>
              <a:defRPr sz="2300"/>
            </a:lvl7pPr>
            <a:lvl8pPr marL="3742032" indent="0">
              <a:buNone/>
              <a:defRPr sz="2300"/>
            </a:lvl8pPr>
            <a:lvl9pPr marL="4276606" indent="0">
              <a:buNone/>
              <a:defRPr sz="23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052" y="2406015"/>
            <a:ext cx="4598362" cy="4457440"/>
          </a:xfrm>
        </p:spPr>
        <p:txBody>
          <a:bodyPr/>
          <a:lstStyle>
            <a:lvl1pPr marL="0" indent="0">
              <a:buNone/>
              <a:defRPr sz="1900"/>
            </a:lvl1pPr>
            <a:lvl2pPr marL="534576" indent="0">
              <a:buNone/>
              <a:defRPr sz="1600"/>
            </a:lvl2pPr>
            <a:lvl3pPr marL="1069152" indent="0">
              <a:buNone/>
              <a:defRPr sz="1400"/>
            </a:lvl3pPr>
            <a:lvl4pPr marL="1603728" indent="0">
              <a:buNone/>
              <a:defRPr sz="1200"/>
            </a:lvl4pPr>
            <a:lvl5pPr marL="2138303" indent="0">
              <a:buNone/>
              <a:defRPr sz="1200"/>
            </a:lvl5pPr>
            <a:lvl6pPr marL="2672877" indent="0">
              <a:buNone/>
              <a:defRPr sz="1200"/>
            </a:lvl6pPr>
            <a:lvl7pPr marL="3207455" indent="0">
              <a:buNone/>
              <a:defRPr sz="1200"/>
            </a:lvl7pPr>
            <a:lvl8pPr marL="3742032" indent="0">
              <a:buNone/>
              <a:defRPr sz="1200"/>
            </a:lvl8pPr>
            <a:lvl9pPr marL="4276606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8224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3809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02907" y="426993"/>
            <a:ext cx="3074239" cy="67966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0193" y="426993"/>
            <a:ext cx="9044499" cy="67966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136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41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0192" y="426994"/>
            <a:ext cx="12296954" cy="1550172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0192" y="2134967"/>
            <a:ext cx="12296954" cy="5088648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0192" y="7433402"/>
            <a:ext cx="3207901" cy="426993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2743" y="7433402"/>
            <a:ext cx="4811852" cy="426993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69245" y="7433402"/>
            <a:ext cx="3207901" cy="426993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0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1069152" rtl="0" eaLnBrk="1" latinLnBrk="0" hangingPunct="1">
        <a:lnSpc>
          <a:spcPct val="90000"/>
        </a:lnSpc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287" indent="-267287" algn="l" defTabSz="1069152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01865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36438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71014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05593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40167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474743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09318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543894" indent="-267287" algn="l" defTabSz="1069152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4576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9152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3728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8303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2877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07455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2032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76606" algn="l" defTabSz="10691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jpeg"/><Relationship Id="rId9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.png"/><Relationship Id="rId3" Type="http://schemas.openxmlformats.org/officeDocument/2006/relationships/image" Target="../media/image12.jpe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11" Type="http://schemas.openxmlformats.org/officeDocument/2006/relationships/image" Target="NULL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7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0.png"/><Relationship Id="rId7" Type="http://schemas.openxmlformats.org/officeDocument/2006/relationships/image" Target="NUL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11" Type="http://schemas.openxmlformats.org/officeDocument/2006/relationships/image" Target="../media/image20.sv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5.png"/><Relationship Id="rId7" Type="http://schemas.openxmlformats.org/officeDocument/2006/relationships/image" Target="../media/image28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11" Type="http://schemas.openxmlformats.org/officeDocument/2006/relationships/image" Target="../media/image32.jpeg"/><Relationship Id="rId10" Type="http://schemas.openxmlformats.org/officeDocument/2006/relationships/image" Target="../media/image31.jpeg"/><Relationship Id="rId9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4.jpg"/><Relationship Id="rId7" Type="http://schemas.openxmlformats.org/officeDocument/2006/relationships/image" Target="../media/image1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2.png"/><Relationship Id="rId5" Type="http://schemas.openxmlformats.org/officeDocument/2006/relationships/image" Target="../media/image36.jpeg"/><Relationship Id="rId10" Type="http://schemas.openxmlformats.org/officeDocument/2006/relationships/image" Target="NULL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15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11" Type="http://schemas.openxmlformats.org/officeDocument/2006/relationships/image" Target="../media/image2.png"/><Relationship Id="rId10" Type="http://schemas.openxmlformats.org/officeDocument/2006/relationships/image" Target="../media/image37.jpe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jp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11" Type="http://schemas.openxmlformats.org/officeDocument/2006/relationships/image" Target="../media/image2.png"/><Relationship Id="rId10" Type="http://schemas.openxmlformats.org/officeDocument/2006/relationships/image" Target="../media/image46.jpg"/><Relationship Id="rId9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15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15.pn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9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5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10" Type="http://schemas.openxmlformats.org/officeDocument/2006/relationships/image" Target="../media/image2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C3CEE20-5975-6652-19F5-9FC63EECDF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" r="4658"/>
          <a:stretch/>
        </p:blipFill>
        <p:spPr>
          <a:xfrm>
            <a:off x="-1" y="0"/>
            <a:ext cx="14257867" cy="80200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7500" y="1838924"/>
            <a:ext cx="11684363" cy="1640200"/>
          </a:xfrm>
          <a:solidFill>
            <a:schemeClr val="accent5">
              <a:lumMod val="20000"/>
              <a:lumOff val="80000"/>
              <a:alpha val="57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r>
              <a:rPr lang="ru-RU" sz="6000" dirty="0"/>
              <a:t>Разработка технологии </a:t>
            </a:r>
            <a:r>
              <a:rPr lang="ru-RU" sz="6000" dirty="0" smtClean="0"/>
              <a:t>создания 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>цифрового </a:t>
            </a:r>
            <a:r>
              <a:rPr lang="ru-RU" sz="5400" b="1" dirty="0"/>
              <a:t>волнового </a:t>
            </a:r>
            <a:r>
              <a:rPr lang="ru-RU" sz="5400" b="1" dirty="0" smtClean="0"/>
              <a:t>двойника объекта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7502" y="3479124"/>
            <a:ext cx="11684361" cy="1050625"/>
          </a:xfrm>
          <a:solidFill>
            <a:srgbClr val="D2E2EF">
              <a:alpha val="57000"/>
            </a:srgbClr>
          </a:solidFill>
        </p:spPr>
        <p:txBody>
          <a:bodyPr>
            <a:noAutofit/>
          </a:bodyPr>
          <a:lstStyle/>
          <a:p>
            <a:r>
              <a:rPr lang="ru-RU" sz="3200" dirty="0"/>
              <a:t>для системы поддержки принятия решения </a:t>
            </a:r>
            <a:r>
              <a:rPr lang="ru-RU" sz="3200" dirty="0" smtClean="0"/>
              <a:t>                                                               при </a:t>
            </a:r>
            <a:r>
              <a:rPr lang="ru-RU" sz="3200" dirty="0"/>
              <a:t>обследовании или </a:t>
            </a:r>
            <a:r>
              <a:rPr lang="ru-RU" sz="3200" dirty="0" smtClean="0"/>
              <a:t>мониторинга.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618839" y="5304765"/>
            <a:ext cx="4275483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4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a typeface="Batang" panose="02030600000101010101" pitchFamily="18" charset="-127"/>
              </a:rPr>
              <a:t>ВИДИМ ТО, ЧТО СКРЫТО</a:t>
            </a:r>
            <a:r>
              <a:rPr lang="ru-RU" sz="2400" b="1" dirty="0">
                <a:ea typeface="Batang" panose="02030600000101010101" pitchFamily="18" charset="-127"/>
              </a:rPr>
              <a:t>! </a:t>
            </a:r>
          </a:p>
        </p:txBody>
      </p:sp>
      <p:sp>
        <p:nvSpPr>
          <p:cNvPr id="7" name="Прямоугольник 20">
            <a:extLst>
              <a:ext uri="{FF2B5EF4-FFF2-40B4-BE49-F238E27FC236}">
                <a16:creationId xmlns="" xmlns:a16="http://schemas.microsoft.com/office/drawing/2014/main" id="{EE94AB93-3BEE-49BD-94FE-6927D6B9BE7C}"/>
              </a:ext>
            </a:extLst>
          </p:cNvPr>
          <p:cNvSpPr txBox="1"/>
          <p:nvPr/>
        </p:nvSpPr>
        <p:spPr>
          <a:xfrm>
            <a:off x="5753099" y="6971875"/>
            <a:ext cx="2908301" cy="538609"/>
          </a:xfrm>
          <a:prstGeom prst="rect">
            <a:avLst/>
          </a:prstGeom>
          <a:solidFill>
            <a:srgbClr val="D2E2E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249" rIns="42249">
            <a:spAutoFit/>
          </a:bodyPr>
          <a:lstStyle>
            <a:lvl1pPr>
              <a:defRPr b="1">
                <a:solidFill>
                  <a:srgbClr val="937D5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algn="ctr" defTabSz="845063" hangingPunct="0"/>
            <a:r>
              <a:rPr lang="ru-RU" sz="2900" kern="0" dirty="0" smtClean="0">
                <a:solidFill>
                  <a:srgbClr val="3467A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26 АПРЕЛЯ 2024</a:t>
            </a:r>
            <a:endParaRPr lang="ru-RU" sz="2900" kern="0" dirty="0">
              <a:solidFill>
                <a:srgbClr val="3467A6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58" y="137603"/>
            <a:ext cx="2141742" cy="160630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8247124" y="215809"/>
            <a:ext cx="5550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Proxima Nova Rg" panose="02000506030000020004" pitchFamily="2" charset="0"/>
              </a:rPr>
              <a:t>АЛЬФАСЕЙСМИКА</a:t>
            </a:r>
          </a:p>
          <a:p>
            <a:pPr algn="r"/>
            <a:r>
              <a:rPr lang="ru-RU" dirty="0" smtClean="0">
                <a:latin typeface="Proxima Nova Rg" panose="02000506030000020004" pitchFamily="2" charset="0"/>
              </a:rPr>
              <a:t>Сибирское отделение РАН </a:t>
            </a:r>
          </a:p>
          <a:p>
            <a:pPr algn="r"/>
            <a:r>
              <a:rPr lang="ru-RU" dirty="0" smtClean="0">
                <a:latin typeface="Proxima Nova Rg" panose="02000506030000020004" pitchFamily="2" charset="0"/>
              </a:rPr>
              <a:t>Новосибирский государственный университет</a:t>
            </a:r>
          </a:p>
          <a:p>
            <a:pPr algn="r"/>
            <a:r>
              <a:rPr lang="ru-RU" dirty="0" smtClean="0">
                <a:latin typeface="Proxima Nova Rg" panose="02000506030000020004" pitchFamily="2" charset="0"/>
              </a:rPr>
              <a:t> Российская инженерная академия</a:t>
            </a:r>
            <a:endParaRPr lang="ru-RU" dirty="0"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11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"/>
          <p:cNvSpPr txBox="1">
            <a:spLocks/>
          </p:cNvSpPr>
          <p:nvPr/>
        </p:nvSpPr>
        <p:spPr>
          <a:xfrm>
            <a:off x="311834" y="283653"/>
            <a:ext cx="8731391" cy="206895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4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106927" tIns="53463" rIns="106927" bIns="53463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274" dirty="0">
                <a:solidFill>
                  <a:prstClr val="black"/>
                </a:solidFill>
              </a:rPr>
              <a:t>Создаём </a:t>
            </a:r>
            <a:r>
              <a:rPr lang="ru-RU" sz="3274" b="1" dirty="0">
                <a:solidFill>
                  <a:prstClr val="black"/>
                </a:solidFill>
              </a:rPr>
              <a:t>облачный сервис</a:t>
            </a:r>
            <a:r>
              <a:rPr lang="ru-RU" sz="3274" dirty="0">
                <a:solidFill>
                  <a:prstClr val="black"/>
                </a:solidFill>
              </a:rPr>
              <a:t>, позволяющий инженерам, отвечающим за эксплуатацию зданий и сооружений </a:t>
            </a:r>
            <a:r>
              <a:rPr lang="ru-RU" sz="3274" dirty="0" smtClean="0">
                <a:solidFill>
                  <a:prstClr val="black"/>
                </a:solidFill>
              </a:rPr>
              <a:t>быстро проводить </a:t>
            </a:r>
            <a:r>
              <a:rPr lang="ru-RU" sz="3274" b="1" dirty="0" smtClean="0">
                <a:solidFill>
                  <a:prstClr val="black"/>
                </a:solidFill>
              </a:rPr>
              <a:t>обследование</a:t>
            </a:r>
            <a:r>
              <a:rPr lang="ru-RU" sz="3274" dirty="0" smtClean="0">
                <a:solidFill>
                  <a:prstClr val="black"/>
                </a:solidFill>
              </a:rPr>
              <a:t> </a:t>
            </a:r>
            <a:r>
              <a:rPr lang="ru-RU" sz="3274" dirty="0">
                <a:solidFill>
                  <a:prstClr val="black"/>
                </a:solidFill>
              </a:rPr>
              <a:t>и </a:t>
            </a:r>
            <a:r>
              <a:rPr lang="ru-RU" sz="3274" b="1" dirty="0">
                <a:solidFill>
                  <a:prstClr val="black"/>
                </a:solidFill>
              </a:rPr>
              <a:t>мониторинг</a:t>
            </a:r>
            <a:r>
              <a:rPr lang="ru-RU" sz="3274" dirty="0">
                <a:solidFill>
                  <a:prstClr val="black"/>
                </a:solidFill>
              </a:rPr>
              <a:t>  </a:t>
            </a:r>
            <a:r>
              <a:rPr lang="ru-RU" sz="3274" dirty="0" smtClean="0">
                <a:solidFill>
                  <a:prstClr val="black"/>
                </a:solidFill>
              </a:rPr>
              <a:t>своих объектов.</a:t>
            </a:r>
            <a:endParaRPr lang="ru-RU" sz="3274" dirty="0">
              <a:solidFill>
                <a:prstClr val="black"/>
              </a:solidFill>
            </a:endParaRPr>
          </a:p>
        </p:txBody>
      </p:sp>
      <p:pic>
        <p:nvPicPr>
          <p:cNvPr id="4098" name="Picture 2" descr="https://avatars.mds.yandex.net/i?id=dee700a46f79693e045aae9d338ae6950bc14701-717455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531" y="94611"/>
            <a:ext cx="4666877" cy="356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214" y="4562857"/>
            <a:ext cx="4277042" cy="3252335"/>
          </a:xfrm>
          <a:prstGeom prst="rect">
            <a:avLst/>
          </a:prstGeom>
        </p:spPr>
      </p:pic>
      <p:pic>
        <p:nvPicPr>
          <p:cNvPr id="4" name="Picture 6" descr="https://avatars.mds.yandex.net/i?id=c1cf9b6d27a4906a88853e8ca1c0ac11c91d41f7-12144624-images-thumbs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4"/>
          <a:stretch/>
        </p:blipFill>
        <p:spPr bwMode="auto">
          <a:xfrm>
            <a:off x="101281" y="2471251"/>
            <a:ext cx="7730945" cy="554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https://blogger.googleusercontent.com/img/b/R29vZ2xl/AVvXsEi9LoLerXMSJgcMEcOs2U2saDT29jvsb5HNWyZDrRtqPf7q9hVXrUHVZfpQ9V8D3aBF-gV_JU7Td0PY1PeX1LDlpMKxqH0ReA4ZuvfCACzmmGMw9xuixpFRXrRtOEJ0MUuXy2s-6tii3vGewviYY8GuZMyl3ssIXxt7Ss6Xr5Hy7TdH6oWF6Yz0oRg9/s500/SparklingAgileBeagle-size_restricted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997" y="1838718"/>
            <a:ext cx="2918512" cy="390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gifer.com/WKU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225" y="5547410"/>
            <a:ext cx="1531266" cy="122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i.pinimg.com/originals/07/e5/32/07e5328e5b5e5ec41126fc3f24571a13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085" y="3832250"/>
            <a:ext cx="1639645" cy="131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11738000" y="5284980"/>
            <a:ext cx="371268" cy="37498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3" name="Овал 12"/>
          <p:cNvSpPr/>
          <p:nvPr/>
        </p:nvSpPr>
        <p:spPr>
          <a:xfrm>
            <a:off x="12746451" y="6492743"/>
            <a:ext cx="371268" cy="374984"/>
          </a:xfrm>
          <a:prstGeom prst="ellipse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4" name="Овал 13"/>
          <p:cNvSpPr/>
          <p:nvPr/>
        </p:nvSpPr>
        <p:spPr>
          <a:xfrm>
            <a:off x="10800601" y="6001534"/>
            <a:ext cx="371268" cy="37498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5" name="Овал 14"/>
          <p:cNvSpPr/>
          <p:nvPr/>
        </p:nvSpPr>
        <p:spPr>
          <a:xfrm>
            <a:off x="10986236" y="6753903"/>
            <a:ext cx="371268" cy="37498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6" name="Овал 15"/>
          <p:cNvSpPr/>
          <p:nvPr/>
        </p:nvSpPr>
        <p:spPr>
          <a:xfrm>
            <a:off x="11916210" y="6658321"/>
            <a:ext cx="371268" cy="37498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7" name="Овал 16"/>
          <p:cNvSpPr/>
          <p:nvPr/>
        </p:nvSpPr>
        <p:spPr>
          <a:xfrm>
            <a:off x="12727398" y="5814042"/>
            <a:ext cx="371268" cy="374984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8" name="Овал 17"/>
          <p:cNvSpPr/>
          <p:nvPr/>
        </p:nvSpPr>
        <p:spPr>
          <a:xfrm>
            <a:off x="12946463" y="4882659"/>
            <a:ext cx="371268" cy="37498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9" name="Овал 18"/>
          <p:cNvSpPr/>
          <p:nvPr/>
        </p:nvSpPr>
        <p:spPr>
          <a:xfrm>
            <a:off x="13388301" y="6867727"/>
            <a:ext cx="371268" cy="374984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pic>
        <p:nvPicPr>
          <p:cNvPr id="4104" name="Picture 8" descr="https://i.gifer.com/embedded/download/W3Za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3464" y="714195"/>
            <a:ext cx="827792" cy="82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otvet.imgsmail.ru/download/19204353_429e1060bc3e75462aac14686ead73c3_800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505" y="3468191"/>
            <a:ext cx="983797" cy="134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otvet.imgsmail.ru/download/19204353_429e1060bc3e75462aac14686ead73c3_800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51627">
            <a:off x="7390126" y="2023104"/>
            <a:ext cx="1675988" cy="228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02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CB328F69-85BB-74A0-24DF-6F37944719C2}"/>
              </a:ext>
            </a:extLst>
          </p:cNvPr>
          <p:cNvSpPr txBox="1">
            <a:spLocks/>
          </p:cNvSpPr>
          <p:nvPr/>
        </p:nvSpPr>
        <p:spPr>
          <a:xfrm>
            <a:off x="215723" y="7101403"/>
            <a:ext cx="2662742" cy="7139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chemeClr val="lt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lt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ВОЛНОВАЯ КАРТИНА МИРА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23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6 -0.04771 C 0.19475 -0.04771 0.2934 0.01227 0.2934 0.0863 C 0.2934 0.16013 0.19475 0.2209 0.0736 0.2209 C -0.04787 0.2209 -0.14608 0.16013 -0.14608 0.0863 C -0.14608 0.01227 -0.04787 -0.04771 0.0736 -0.04771 Z " pathEditMode="relative" rAng="0" ptsTypes="AAAAA">
                                      <p:cBhvr>
                                        <p:cTn id="1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7835E-6 -3.64212E-7 L 0.39116 -0.4162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52" y="-208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265E-6 -2.66825E-6 L 0.34862 -0.5726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26" y="-28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7835E-6 -3.64212E-7 L 0.42913 -0.3596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6" y="-179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6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6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09218-35CD-4335-A233-28E9A6146A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image1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12" y="2228457"/>
            <a:ext cx="4722051" cy="5698319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4747463" y="1644308"/>
          <a:ext cx="4396164" cy="6236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" name="Документ" r:id="rId5" imgW="7234129" imgH="10260859" progId="Word.Document.12">
                  <p:embed/>
                </p:oleObj>
              </mc:Choice>
              <mc:Fallback>
                <p:oleObj name="Документ" r:id="rId5" imgW="7234129" imgH="102608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47463" y="1644308"/>
                        <a:ext cx="4396164" cy="6236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906" y="4272205"/>
            <a:ext cx="3651235" cy="365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836" y="1644307"/>
            <a:ext cx="5125398" cy="342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Object 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12" name="Object12"/>
          <p:cNvSpPr/>
          <p:nvPr/>
        </p:nvSpPr>
        <p:spPr>
          <a:xfrm>
            <a:off x="13156774" y="1285806"/>
            <a:ext cx="407788" cy="142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4" name="Object 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524228" y="983192"/>
            <a:ext cx="10589793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АЛЬФАСЕЙСМИКА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6656" y="4274221"/>
            <a:ext cx="7037778" cy="3649219"/>
          </a:xfrm>
          <a:prstGeom prst="rect">
            <a:avLst/>
          </a:prstGeom>
        </p:spPr>
      </p:pic>
      <p:sp>
        <p:nvSpPr>
          <p:cNvPr id="19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03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7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s://trk7.ru/upload/iblock/330/330505fb16b319f15b20f435a6e63dd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3"/>
          <a:stretch/>
        </p:blipFill>
        <p:spPr bwMode="auto">
          <a:xfrm>
            <a:off x="9223794" y="5237315"/>
            <a:ext cx="4857203" cy="248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04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Проблема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347086" y="1659837"/>
            <a:ext cx="13717084" cy="96334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latin typeface="+mn-lt"/>
                <a:ea typeface="Batang" panose="02030600000101010101" pitchFamily="18" charset="-127"/>
              </a:rPr>
              <a:t>УМЕНЬШАЕМ РИСКИ! </a:t>
            </a:r>
          </a:p>
          <a:p>
            <a:pPr algn="ctr"/>
            <a:r>
              <a:rPr lang="ru-RU" sz="2000" b="1" dirty="0" smtClean="0">
                <a:latin typeface="+mn-lt"/>
                <a:ea typeface="Batang" panose="02030600000101010101" pitchFamily="18" charset="-127"/>
              </a:rPr>
              <a:t>ОПРЕДЕЛЯЕМ: СКРЫТЫЕ ДЕФЕКТЫ, УСТОЙЧИВОСТЬ, ОСТАТОЧНЫЙ РЕСУРС  ЗДАНИЙ И СООРУЖЕНИЙ</a:t>
            </a:r>
            <a:endParaRPr lang="ru-RU" sz="2000" b="1" dirty="0">
              <a:latin typeface="+mn-lt"/>
              <a:ea typeface="Batang" panose="02030600000101010101" pitchFamily="18" charset="-127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3106" y="3252155"/>
            <a:ext cx="59858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800" b="1" dirty="0"/>
              <a:t>Изношенность</a:t>
            </a:r>
            <a:r>
              <a:rPr lang="ru-RU" sz="2800" dirty="0"/>
              <a:t> основных фондов в </a:t>
            </a:r>
            <a:r>
              <a:rPr lang="ru-RU" sz="2800" dirty="0" smtClean="0"/>
              <a:t>РФ – в </a:t>
            </a:r>
            <a:r>
              <a:rPr lang="ru-RU" sz="2800" dirty="0"/>
              <a:t>среднем </a:t>
            </a:r>
            <a:r>
              <a:rPr lang="ru-RU" sz="2800" dirty="0" smtClean="0"/>
              <a:t>50</a:t>
            </a:r>
            <a:r>
              <a:rPr lang="ru-RU" sz="2800" dirty="0"/>
              <a:t>%, около </a:t>
            </a:r>
            <a:r>
              <a:rPr lang="ru-RU" sz="2800" dirty="0" smtClean="0"/>
              <a:t>25м.кв  </a:t>
            </a:r>
            <a:r>
              <a:rPr lang="ru-RU" sz="2800" dirty="0"/>
              <a:t>жилья с износом более 70%, около 82 млн. </a:t>
            </a:r>
            <a:r>
              <a:rPr lang="ru-RU" sz="2800" dirty="0" err="1"/>
              <a:t>кв</a:t>
            </a:r>
            <a:r>
              <a:rPr lang="ru-RU" sz="2800" dirty="0"/>
              <a:t> м с износом 66-70%. </a:t>
            </a:r>
            <a:endParaRPr lang="ru-RU" sz="2800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800" b="1" dirty="0" err="1" smtClean="0"/>
              <a:t>Растепление</a:t>
            </a:r>
            <a:r>
              <a:rPr lang="ru-RU" sz="2800" dirty="0" smtClean="0"/>
              <a:t> многолетнемерзлых грунтов (ММГ). 55 млрд </a:t>
            </a:r>
            <a:r>
              <a:rPr lang="ru-RU" sz="2800" dirty="0"/>
              <a:t>рублей в </a:t>
            </a:r>
            <a:r>
              <a:rPr lang="ru-RU" sz="2800" dirty="0" smtClean="0"/>
              <a:t>год ущерба от аварий, связанных с деградацией грунтов.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800" dirty="0" smtClean="0"/>
              <a:t>Природные и техногенные </a:t>
            </a:r>
            <a:r>
              <a:rPr lang="ru-RU" sz="2800" b="1" dirty="0" smtClean="0"/>
              <a:t>катастрофы</a:t>
            </a:r>
            <a:endParaRPr lang="ru-RU" sz="2800" b="1" dirty="0"/>
          </a:p>
        </p:txBody>
      </p:sp>
      <p:sp>
        <p:nvSpPr>
          <p:cNvPr id="15" name="Google Shape;105;p2"/>
          <p:cNvSpPr/>
          <p:nvPr/>
        </p:nvSpPr>
        <p:spPr>
          <a:xfrm rot="5400000">
            <a:off x="7245995" y="3288815"/>
            <a:ext cx="3308279" cy="3856228"/>
          </a:xfrm>
          <a:prstGeom prst="round2SameRect">
            <a:avLst>
              <a:gd name="adj1" fmla="val 2353"/>
              <a:gd name="adj2" fmla="val 0"/>
            </a:avLst>
          </a:prstGeom>
          <a:solidFill>
            <a:srgbClr val="0179A0"/>
          </a:solidFill>
          <a:ln w="38100">
            <a:solidFill>
              <a:schemeClr val="tx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6;p2"/>
          <p:cNvSpPr/>
          <p:nvPr/>
        </p:nvSpPr>
        <p:spPr>
          <a:xfrm>
            <a:off x="7072978" y="3693454"/>
            <a:ext cx="3721617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3200" b="1" dirty="0" smtClean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ТРЕБУЮТСЯ МЕТОДЫ «БЫСТРОГО» ОБСЛЕДОВАНИЯ ЗДАНИЙ И СООРУЖЕНИЙ.</a:t>
            </a:r>
            <a:endParaRPr lang="ru-RU" sz="3200" b="1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" name="Google Shape;103;p2"/>
          <p:cNvPicPr preferRelativeResize="0"/>
          <p:nvPr/>
        </p:nvPicPr>
        <p:blipFill rotWithShape="1">
          <a:blip r:embed="rId7">
            <a:alphaModFix/>
          </a:blip>
          <a:srcRect l="755" t="7750" r="-755" b="14316"/>
          <a:stretch/>
        </p:blipFill>
        <p:spPr>
          <a:xfrm>
            <a:off x="10845076" y="2623183"/>
            <a:ext cx="3240794" cy="2614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8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635F9752-72D9-CAE5-7BC1-1F0708114468}"/>
              </a:ext>
            </a:extLst>
          </p:cNvPr>
          <p:cNvSpPr/>
          <p:nvPr/>
        </p:nvSpPr>
        <p:spPr>
          <a:xfrm>
            <a:off x="9072851" y="150"/>
            <a:ext cx="5055170" cy="8019751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pic>
        <p:nvPicPr>
          <p:cNvPr id="36" name="Picture 6" descr="https://img.razrisyika.ru/img/88/1200/350910-raskraska-uyutnye-mnogoetazhnye-dom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6" r="7832"/>
          <a:stretch/>
        </p:blipFill>
        <p:spPr bwMode="auto">
          <a:xfrm>
            <a:off x="9456440" y="1427915"/>
            <a:ext cx="4145606" cy="381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t="78577" b="6331"/>
          <a:stretch/>
        </p:blipFill>
        <p:spPr>
          <a:xfrm>
            <a:off x="9342245" y="4692574"/>
            <a:ext cx="4449327" cy="2918751"/>
          </a:xfrm>
          <a:prstGeom prst="rect">
            <a:avLst/>
          </a:prstGeom>
        </p:spPr>
      </p:pic>
      <p:pic>
        <p:nvPicPr>
          <p:cNvPr id="1026" name="Picture 2" descr="https://posudaideal.ru/image/cache/catalog/new_cb/01040614-500x5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1"/>
          <a:stretch/>
        </p:blipFill>
        <p:spPr bwMode="auto">
          <a:xfrm>
            <a:off x="1038384" y="3058280"/>
            <a:ext cx="2659755" cy="29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isovach.ru/upload/2016/03/generator/karandash_108815779_orig_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09" b="31877"/>
          <a:stretch/>
        </p:blipFill>
        <p:spPr bwMode="auto">
          <a:xfrm rot="15987777">
            <a:off x="-1691414" y="3020180"/>
            <a:ext cx="5052897" cy="136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CB328F69-85BB-74A0-24DF-6F37944719C2}"/>
              </a:ext>
            </a:extLst>
          </p:cNvPr>
          <p:cNvSpPr txBox="1">
            <a:spLocks/>
          </p:cNvSpPr>
          <p:nvPr/>
        </p:nvSpPr>
        <p:spPr>
          <a:xfrm>
            <a:off x="2842138" y="6776456"/>
            <a:ext cx="6056129" cy="834869"/>
          </a:xfrm>
          <a:prstGeom prst="rect">
            <a:avLst/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6930" tIns="53465" rIns="106930" bIns="53465" rtlCol="0" anchor="ctr">
            <a:normAutofit fontScale="92500"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chemeClr val="lt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lt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l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lt1"/>
                </a:solidFill>
              </a:defRPr>
            </a:lvl9pPr>
          </a:lstStyle>
          <a:p>
            <a:r>
              <a:rPr lang="ru-RU" sz="4210" dirty="0"/>
              <a:t>ВОЛНОВАЯ КАРТИНА МИРА</a:t>
            </a:r>
          </a:p>
        </p:txBody>
      </p:sp>
      <p:sp>
        <p:nvSpPr>
          <p:cNvPr id="26" name="Прямоугольник с двумя скругленными соседними углами 25">
            <a:extLst>
              <a:ext uri="{FF2B5EF4-FFF2-40B4-BE49-F238E27FC236}">
                <a16:creationId xmlns="" xmlns:a16="http://schemas.microsoft.com/office/drawing/2014/main" id="{C33ACE3A-41E0-A982-C281-CA5D513F8190}"/>
              </a:ext>
            </a:extLst>
          </p:cNvPr>
          <p:cNvSpPr/>
          <p:nvPr/>
        </p:nvSpPr>
        <p:spPr>
          <a:xfrm rot="10800000">
            <a:off x="4115405" y="3898456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27" name="Прямоугольник с двумя скругленными соседними углами 26">
            <a:extLst>
              <a:ext uri="{FF2B5EF4-FFF2-40B4-BE49-F238E27FC236}">
                <a16:creationId xmlns="" xmlns:a16="http://schemas.microsoft.com/office/drawing/2014/main" id="{DE42DDD0-D79E-C1ED-3B4C-FDE656446E5D}"/>
              </a:ext>
            </a:extLst>
          </p:cNvPr>
          <p:cNvSpPr/>
          <p:nvPr/>
        </p:nvSpPr>
        <p:spPr>
          <a:xfrm rot="10800000">
            <a:off x="4115405" y="2949337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29" name="Прямоугольник с двумя скругленными соседними углами 28">
            <a:extLst>
              <a:ext uri="{FF2B5EF4-FFF2-40B4-BE49-F238E27FC236}">
                <a16:creationId xmlns="" xmlns:a16="http://schemas.microsoft.com/office/drawing/2014/main" id="{9CE2B5A3-2074-348B-5325-1858D710B3C1}"/>
              </a:ext>
            </a:extLst>
          </p:cNvPr>
          <p:cNvSpPr/>
          <p:nvPr/>
        </p:nvSpPr>
        <p:spPr>
          <a:xfrm rot="10800000">
            <a:off x="4115405" y="4831374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6E54387-E56F-AD7D-2DE2-9FF3836E6BC1}"/>
              </a:ext>
            </a:extLst>
          </p:cNvPr>
          <p:cNvSpPr txBox="1"/>
          <p:nvPr/>
        </p:nvSpPr>
        <p:spPr>
          <a:xfrm>
            <a:off x="4757384" y="3012625"/>
            <a:ext cx="4904683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Все звучит по разному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EBB9C66-D0DC-705D-8D78-38541DB7CDF7}"/>
              </a:ext>
            </a:extLst>
          </p:cNvPr>
          <p:cNvSpPr txBox="1"/>
          <p:nvPr/>
        </p:nvSpPr>
        <p:spPr>
          <a:xfrm>
            <a:off x="4782139" y="3995301"/>
            <a:ext cx="4904683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Резонанс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B7B906B-5DF0-8B57-3E05-A3C454DDCE46}"/>
              </a:ext>
            </a:extLst>
          </p:cNvPr>
          <p:cNvSpPr txBox="1"/>
          <p:nvPr/>
        </p:nvSpPr>
        <p:spPr>
          <a:xfrm>
            <a:off x="4757383" y="4934157"/>
            <a:ext cx="3698140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Стоячие волны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24D1548D-AD4E-7B88-3287-D5206EAEED7A}"/>
              </a:ext>
            </a:extLst>
          </p:cNvPr>
          <p:cNvSpPr txBox="1"/>
          <p:nvPr/>
        </p:nvSpPr>
        <p:spPr>
          <a:xfrm>
            <a:off x="4126829" y="3040523"/>
            <a:ext cx="633111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01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B33951E-A13B-6F98-5929-88C27C123B03}"/>
              </a:ext>
            </a:extLst>
          </p:cNvPr>
          <p:cNvSpPr txBox="1"/>
          <p:nvPr/>
        </p:nvSpPr>
        <p:spPr>
          <a:xfrm>
            <a:off x="4110626" y="3996485"/>
            <a:ext cx="782787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02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7721231-8000-218C-1A61-4AD947863F63}"/>
              </a:ext>
            </a:extLst>
          </p:cNvPr>
          <p:cNvSpPr txBox="1"/>
          <p:nvPr/>
        </p:nvSpPr>
        <p:spPr>
          <a:xfrm>
            <a:off x="4101043" y="4916012"/>
            <a:ext cx="656342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03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pic>
        <p:nvPicPr>
          <p:cNvPr id="23" name="Object 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25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05</a:t>
            </a:r>
          </a:p>
        </p:txBody>
      </p:sp>
      <p:pic>
        <p:nvPicPr>
          <p:cNvPr id="28" name="Object 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134198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Волновой метод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38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1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0" y="2947570"/>
            <a:ext cx="8019752" cy="387561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" t="1855" r="14680" b="12776"/>
          <a:stretch/>
        </p:blipFill>
        <p:spPr>
          <a:xfrm>
            <a:off x="8937110" y="2947570"/>
            <a:ext cx="4950824" cy="30685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91" y="3109862"/>
            <a:ext cx="3675720" cy="3051961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1423252" y="3581482"/>
            <a:ext cx="366199" cy="4077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0" name="Овал 9"/>
          <p:cNvSpPr/>
          <p:nvPr/>
        </p:nvSpPr>
        <p:spPr>
          <a:xfrm>
            <a:off x="2026680" y="5759800"/>
            <a:ext cx="397935" cy="368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1" name="Овал 10"/>
          <p:cNvSpPr/>
          <p:nvPr/>
        </p:nvSpPr>
        <p:spPr>
          <a:xfrm>
            <a:off x="2675651" y="4916505"/>
            <a:ext cx="397935" cy="368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4" name="Прямоугольник 3"/>
          <p:cNvSpPr/>
          <p:nvPr/>
        </p:nvSpPr>
        <p:spPr>
          <a:xfrm>
            <a:off x="2814173" y="6757623"/>
            <a:ext cx="2359044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7" b="1" dirty="0"/>
              <a:t>Единое целое</a:t>
            </a:r>
          </a:p>
        </p:txBody>
      </p:sp>
      <p:sp>
        <p:nvSpPr>
          <p:cNvPr id="16" name="Прямоугольник с двумя скругленными соседними углами 15">
            <a:extLst>
              <a:ext uri="{FF2B5EF4-FFF2-40B4-BE49-F238E27FC236}">
                <a16:creationId xmlns="" xmlns:a16="http://schemas.microsoft.com/office/drawing/2014/main" id="{C33ACE3A-41E0-A982-C281-CA5D513F8190}"/>
              </a:ext>
            </a:extLst>
          </p:cNvPr>
          <p:cNvSpPr/>
          <p:nvPr/>
        </p:nvSpPr>
        <p:spPr>
          <a:xfrm rot="10800000">
            <a:off x="4927650" y="4215391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17" name="Прямоугольник с двумя скругленными соседними углами 16">
            <a:extLst>
              <a:ext uri="{FF2B5EF4-FFF2-40B4-BE49-F238E27FC236}">
                <a16:creationId xmlns="" xmlns:a16="http://schemas.microsoft.com/office/drawing/2014/main" id="{DE42DDD0-D79E-C1ED-3B4C-FDE656446E5D}"/>
              </a:ext>
            </a:extLst>
          </p:cNvPr>
          <p:cNvSpPr/>
          <p:nvPr/>
        </p:nvSpPr>
        <p:spPr>
          <a:xfrm rot="10800000">
            <a:off x="4911447" y="3482225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18" name="Прямоугольник с двумя скругленными соседними углами 17">
            <a:extLst>
              <a:ext uri="{FF2B5EF4-FFF2-40B4-BE49-F238E27FC236}">
                <a16:creationId xmlns="" xmlns:a16="http://schemas.microsoft.com/office/drawing/2014/main" id="{8A3C2D1A-742D-0816-DE0F-681FB1303439}"/>
              </a:ext>
            </a:extLst>
          </p:cNvPr>
          <p:cNvSpPr/>
          <p:nvPr/>
        </p:nvSpPr>
        <p:spPr>
          <a:xfrm rot="10800000">
            <a:off x="4953202" y="5076213"/>
            <a:ext cx="641979" cy="513524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19" name="Прямоугольник с двумя скругленными соседними углами 18">
            <a:extLst>
              <a:ext uri="{FF2B5EF4-FFF2-40B4-BE49-F238E27FC236}">
                <a16:creationId xmlns="" xmlns:a16="http://schemas.microsoft.com/office/drawing/2014/main" id="{9CE2B5A3-2074-348B-5325-1858D710B3C1}"/>
              </a:ext>
            </a:extLst>
          </p:cNvPr>
          <p:cNvSpPr/>
          <p:nvPr/>
        </p:nvSpPr>
        <p:spPr>
          <a:xfrm rot="10800000">
            <a:off x="4953204" y="4948856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6E54387-E56F-AD7D-2DE2-9FF3836E6BC1}"/>
              </a:ext>
            </a:extLst>
          </p:cNvPr>
          <p:cNvSpPr txBox="1"/>
          <p:nvPr/>
        </p:nvSpPr>
        <p:spPr>
          <a:xfrm>
            <a:off x="5553425" y="3666593"/>
            <a:ext cx="3698140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конструктив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EBB9C66-D0DC-705D-8D78-38541DB7CDF7}"/>
              </a:ext>
            </a:extLst>
          </p:cNvPr>
          <p:cNvSpPr txBox="1"/>
          <p:nvPr/>
        </p:nvSpPr>
        <p:spPr>
          <a:xfrm>
            <a:off x="5569628" y="4385361"/>
            <a:ext cx="3698140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фундамент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B7B906B-5DF0-8B57-3E05-A3C454DDCE46}"/>
              </a:ext>
            </a:extLst>
          </p:cNvPr>
          <p:cNvSpPr txBox="1"/>
          <p:nvPr/>
        </p:nvSpPr>
        <p:spPr>
          <a:xfrm>
            <a:off x="5595182" y="5112205"/>
            <a:ext cx="3698140" cy="95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грунт</a:t>
            </a:r>
          </a:p>
          <a:p>
            <a:endParaRPr lang="ru-RU" sz="2807" b="1" dirty="0">
              <a:latin typeface="Proxima Nova Rg" panose="0200050603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4D1548D-AD4E-7B88-3287-D5206EAEED7A}"/>
              </a:ext>
            </a:extLst>
          </p:cNvPr>
          <p:cNvSpPr txBox="1"/>
          <p:nvPr/>
        </p:nvSpPr>
        <p:spPr>
          <a:xfrm>
            <a:off x="4922870" y="3573411"/>
            <a:ext cx="633111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01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B33951E-A13B-6F98-5929-88C27C123B03}"/>
              </a:ext>
            </a:extLst>
          </p:cNvPr>
          <p:cNvSpPr txBox="1"/>
          <p:nvPr/>
        </p:nvSpPr>
        <p:spPr>
          <a:xfrm>
            <a:off x="4922870" y="4313420"/>
            <a:ext cx="782787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02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17721231-8000-218C-1A61-4AD947863F63}"/>
              </a:ext>
            </a:extLst>
          </p:cNvPr>
          <p:cNvSpPr txBox="1"/>
          <p:nvPr/>
        </p:nvSpPr>
        <p:spPr>
          <a:xfrm>
            <a:off x="4948423" y="5020368"/>
            <a:ext cx="782787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03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37791" y="1530913"/>
            <a:ext cx="12808517" cy="110004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lvl="1"/>
            <a:r>
              <a:rPr lang="ru-RU" sz="3274" dirty="0"/>
              <a:t>Быстро получить, качественную картину состояния здания, </a:t>
            </a:r>
          </a:p>
          <a:p>
            <a:pPr lvl="1"/>
            <a:r>
              <a:rPr lang="ru-RU" sz="3274" b="1" dirty="0"/>
              <a:t>как единого комплекса</a:t>
            </a:r>
            <a:r>
              <a:rPr lang="ru-RU" sz="3274" dirty="0"/>
              <a:t>: грунт, фундамент, конструктив.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287048" y="6278531"/>
            <a:ext cx="1418978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7" b="1" dirty="0"/>
              <a:t>2-100ГЦ</a:t>
            </a:r>
          </a:p>
        </p:txBody>
      </p:sp>
      <p:pic>
        <p:nvPicPr>
          <p:cNvPr id="37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40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06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2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5" y="1004331"/>
            <a:ext cx="12697816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КОМПЛЕКСНОЕ </a:t>
            </a:r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ОБСЛЕДОВАНИЕ ВОЛНОВЫМ  МЕТОДОМ 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39735" y="6298130"/>
            <a:ext cx="7128669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7980" algn="just">
              <a:spcBef>
                <a:spcPts val="501"/>
              </a:spcBef>
              <a:buClr>
                <a:srgbClr val="ED7D31"/>
              </a:buClr>
            </a:pPr>
            <a:r>
              <a:rPr lang="ru-RU" sz="2400" b="1" kern="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Продукт проекта – аппаратно- программный комплекс на основе волновой технологии, позволяющий локализовать аномальные зоны в конструкции.  </a:t>
            </a:r>
            <a:r>
              <a:rPr lang="ru-RU" sz="2400" kern="0" dirty="0">
                <a:solidFill>
                  <a:srgbClr val="5B9BD5">
                    <a:lumMod val="50000"/>
                  </a:srgbClr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 </a:t>
            </a:r>
          </a:p>
        </p:txBody>
      </p:sp>
      <p:sp>
        <p:nvSpPr>
          <p:cNvPr id="28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07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ТЕХНОЛОГИЯ  УЖЕ  РАБОТАЕТ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292850" y="2454379"/>
            <a:ext cx="10515600" cy="482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dirty="0">
              <a:solidFill>
                <a:srgbClr val="37849F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pic>
        <p:nvPicPr>
          <p:cNvPr id="12" name="Picture 4" descr="https://catherineasquithgallery.com/uploads/posts/2021-03/1614559637_2-p-rossiya-na-belom-fone-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7"/>
          <a:stretch/>
        </p:blipFill>
        <p:spPr bwMode="auto">
          <a:xfrm>
            <a:off x="292850" y="1559415"/>
            <a:ext cx="12225084" cy="632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Я\АНО Кластер Искусственного Интеллекта\АЛЬФАСЕЙСМИКА\НОРИЛЬСК\Тестирование в рамках АркТек\ФОТО 16.11.23- 23.11.23\photo_2023-11-20_22-27-4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23" y="3769762"/>
            <a:ext cx="2228295" cy="39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32" y="3390268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481" y="4336271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621" y="5309921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973" y="3769364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406" y="5049156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961" y="4290168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136" y="3531180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s://avatars.mds.yandex.net/get-dialogs/399212/8b6415f2b58e249a7b0e/ori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098" y="3410465"/>
            <a:ext cx="758988" cy="7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292849" y="1565829"/>
            <a:ext cx="13859225" cy="68294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>
                <a:latin typeface="+mn-lt"/>
                <a:ea typeface="Batang" panose="02030600000101010101" pitchFamily="18" charset="-127"/>
              </a:rPr>
              <a:t>  ОБСЛЕДОВАНИЕ И МОНИТОРИНГ ФУНДАМЕНТОВ, СВАЙ, КОНСТРУКЦИЙ, ГРУНТОВ</a:t>
            </a:r>
            <a:endParaRPr lang="ru-RU" sz="3000" b="1" dirty="0">
              <a:latin typeface="+mn-lt"/>
              <a:ea typeface="Batang" panose="02030600000101010101" pitchFamily="18" charset="-127"/>
            </a:endParaRPr>
          </a:p>
        </p:txBody>
      </p:sp>
      <p:sp>
        <p:nvSpPr>
          <p:cNvPr id="2" name="Пятно 1 1"/>
          <p:cNvSpPr/>
          <p:nvPr/>
        </p:nvSpPr>
        <p:spPr>
          <a:xfrm>
            <a:off x="10397718" y="1899197"/>
            <a:ext cx="3999664" cy="3103325"/>
          </a:xfrm>
          <a:prstGeom prst="irregularSeal1">
            <a:avLst/>
          </a:prstGeom>
          <a:solidFill>
            <a:srgbClr val="FFFF00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441" tIns="41220" rIns="82441" bIns="412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901"/>
              </a:spcAft>
            </a:pPr>
            <a:r>
              <a:rPr lang="en-US" sz="4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&gt; </a:t>
            </a:r>
            <a:r>
              <a:rPr lang="ru-RU" sz="4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2500 </a:t>
            </a:r>
            <a:r>
              <a:rPr lang="ru-RU" sz="5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сва</a:t>
            </a:r>
            <a:r>
              <a:rPr lang="ru-RU" sz="5400" b="1" dirty="0">
                <a:solidFill>
                  <a:srgbClr val="C00000"/>
                </a:solidFill>
                <a:latin typeface="Calibri Light" panose="020F0302020204030204" pitchFamily="34" charset="0"/>
              </a:rPr>
              <a:t>й</a:t>
            </a:r>
            <a:endParaRPr lang="ru-RU" sz="5400" b="1" dirty="0">
              <a:solidFill>
                <a:schemeClr val="bg2"/>
              </a:solidFill>
              <a:latin typeface="Calibri Light" panose="020F030202020403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11390477" y="4438218"/>
            <a:ext cx="2761598" cy="34385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Норильск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Салехард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Новокузнецк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Новосибирск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Абхазия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Ямал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38503" y="6198501"/>
            <a:ext cx="8552307" cy="1756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85" algn="just">
              <a:spcBef>
                <a:spcPts val="501"/>
              </a:spcBef>
              <a:buClr>
                <a:schemeClr val="accent2"/>
              </a:buClr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Наши клиенты:</a:t>
            </a:r>
          </a:p>
          <a:p>
            <a:pPr marL="107985" algn="just">
              <a:spcBef>
                <a:spcPts val="501"/>
              </a:spcBef>
              <a:buClr>
                <a:schemeClr val="accent2"/>
              </a:buClr>
            </a:pPr>
            <a:r>
              <a:rPr lang="ru-RU" sz="16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промышленные </a:t>
            </a:r>
            <a:r>
              <a:rPr lang="ru-RU" sz="16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предприятия, нефтегазовые компании, организации эксплуатирующие трубопроводные системы, </a:t>
            </a:r>
            <a:r>
              <a:rPr lang="ru-RU" sz="16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предприятия энергетики, владельцы </a:t>
            </a:r>
            <a:r>
              <a:rPr lang="ru-RU" sz="16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крупных объектов и торговых центров, </a:t>
            </a:r>
            <a:r>
              <a:rPr lang="ru-RU" sz="16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банки </a:t>
            </a:r>
            <a:r>
              <a:rPr lang="ru-RU" sz="16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 страховые компании, которые оформляют объекты в залог и сопровождающие инвестиционные проекты, объекты после природных и техногенных катастроф</a:t>
            </a:r>
            <a:r>
              <a:rPr lang="ru-RU" sz="160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. </a:t>
            </a:r>
          </a:p>
        </p:txBody>
      </p:sp>
      <p:pic>
        <p:nvPicPr>
          <p:cNvPr id="3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/>
        </p:blipFill>
        <p:spPr>
          <a:xfrm>
            <a:off x="7222462" y="1483739"/>
            <a:ext cx="6660000" cy="906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08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Целевая аудитория </a:t>
            </a:r>
          </a:p>
        </p:txBody>
      </p:sp>
      <p:pic>
        <p:nvPicPr>
          <p:cNvPr id="9" name="Рисунок 8" descr="https://lh7-us.googleusercontent.com/ShowhNxUVzGCiNtefYHiceaLbJzEK_q0VJhwHc4rKbl_3s9pvA0m72X01RJLGVu-g5nkQv9nj6zkOQDtsMBzr4itw-GU1_hvrtdStGJsSieAFRIvt69LHKJHQUs9ayBpWJfrk0UGPtmx5vewM_5qyleUsA=s204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16" y="2961747"/>
            <a:ext cx="4019706" cy="22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lh7-us.googleusercontent.com/wbMZR9uoeSufl2aaToGRIY9YaKqqQQGHWf6hkUdQl0hSJSmJD-odf9fPeEiQFJiK0Y-gjhDpUSmQ39Ck8BZRp3eFhWxEwWLGDlz5hsb4o3sR2DikSdclYS7GEuLHxF9dCux-_Z7g3ZQUcONBaO7M01_Bjw=s204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06" y="5422807"/>
            <a:ext cx="4162425" cy="24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ject 10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316" y="3038529"/>
            <a:ext cx="2632116" cy="4873478"/>
          </a:xfrm>
          <a:prstGeom prst="rect">
            <a:avLst/>
          </a:prstGeom>
        </p:spPr>
      </p:pic>
      <p:pic>
        <p:nvPicPr>
          <p:cNvPr id="13" name="Picture 2" descr="D:\Я\АНО Кластер Искусственного Интеллекта\АЛЬФАСЕЙСМИКА\НОРИЛЬСК\Тестирование в рамках АркТек\ФОТО 16.11.23- 23.11.23\photo_2023-11-17_13-18-2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217" y="3038529"/>
            <a:ext cx="2741332" cy="487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0" y="1612425"/>
            <a:ext cx="14099059" cy="12170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+mn-lt"/>
                <a:ea typeface="Batang" panose="02030600000101010101" pitchFamily="18" charset="-127"/>
              </a:rPr>
              <a:t>Промышленные и гражданские сооружения </a:t>
            </a:r>
            <a:endParaRPr lang="ru-RU" sz="2800" dirty="0" smtClean="0">
              <a:latin typeface="+mn-lt"/>
              <a:ea typeface="Batang" panose="02030600000101010101" pitchFamily="18" charset="-127"/>
            </a:endParaRPr>
          </a:p>
          <a:p>
            <a:pPr algn="ctr"/>
            <a:r>
              <a:rPr lang="ru-RU" sz="2800" b="1" dirty="0" smtClean="0">
                <a:latin typeface="+mn-lt"/>
                <a:ea typeface="Batang" panose="02030600000101010101" pitchFamily="18" charset="-127"/>
              </a:rPr>
              <a:t>ПРЕДПРИЯТИЯ, </a:t>
            </a:r>
            <a:r>
              <a:rPr lang="ru-RU" sz="2800" b="1" dirty="0">
                <a:latin typeface="+mn-lt"/>
                <a:ea typeface="Batang" panose="02030600000101010101" pitchFamily="18" charset="-127"/>
              </a:rPr>
              <a:t>ТОРГОВЫЕ ЦЕНТРЫ, ТРУБОПРОВОДЫ, ОПОРЫ, и </a:t>
            </a:r>
            <a:r>
              <a:rPr lang="ru-RU" sz="2800" b="1" dirty="0" err="1" smtClean="0">
                <a:latin typeface="+mn-lt"/>
                <a:ea typeface="Batang" panose="02030600000101010101" pitchFamily="18" charset="-127"/>
              </a:rPr>
              <a:t>тд</a:t>
            </a:r>
            <a:endParaRPr lang="ru-RU" sz="2800" b="1" dirty="0">
              <a:latin typeface="+mn-lt"/>
              <a:ea typeface="Batang" panose="02030600000101010101" pitchFamily="18" charset="-127"/>
            </a:endParaRPr>
          </a:p>
          <a:p>
            <a:pPr algn="ctr"/>
            <a:r>
              <a:rPr lang="ru-RU" sz="2800" dirty="0">
                <a:latin typeface="+mn-lt"/>
                <a:ea typeface="Batang" panose="02030600000101010101" pitchFamily="18" charset="-127"/>
              </a:rPr>
              <a:t>Сооружения на многолетнемерзлых грунтах (ММГ).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52"/>
          <a:stretch/>
        </p:blipFill>
        <p:spPr>
          <a:xfrm>
            <a:off x="10771334" y="3038529"/>
            <a:ext cx="2918540" cy="48734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9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317515A-F09C-93B9-E9A4-FA1965335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646" y="3447183"/>
            <a:ext cx="3001497" cy="225112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944317" y="5304989"/>
            <a:ext cx="6045826" cy="2558763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pic>
        <p:nvPicPr>
          <p:cNvPr id="12" name="object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317" y="1673127"/>
            <a:ext cx="2353375" cy="317649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99050" y="1739659"/>
            <a:ext cx="5522064" cy="2187607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pic>
        <p:nvPicPr>
          <p:cNvPr id="11" name="Рисунок 10"/>
          <p:cNvPicPr/>
          <p:nvPr/>
        </p:nvPicPr>
        <p:blipFill>
          <a:blip r:embed="rId4"/>
          <a:stretch>
            <a:fillRect/>
          </a:stretch>
        </p:blipFill>
        <p:spPr>
          <a:xfrm>
            <a:off x="944318" y="5304989"/>
            <a:ext cx="6045826" cy="2558763"/>
          </a:xfrm>
          <a:prstGeom prst="rect">
            <a:avLst/>
          </a:prstGeom>
        </p:spPr>
      </p:pic>
      <p:pic>
        <p:nvPicPr>
          <p:cNvPr id="1027" name="Picture 3" descr="D:\Я\АНО Кластер Искусственного Интеллекта\ООО АльфаСейсмика\НОРИЛЬСК\ФОТО\фото с D-REG_2023-07-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027" y="1741607"/>
            <a:ext cx="2760395" cy="613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DCFD4CF-97DC-405A-82B8-AA42F90494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/>
          <a:stretch/>
        </p:blipFill>
        <p:spPr>
          <a:xfrm>
            <a:off x="2699051" y="1739659"/>
            <a:ext cx="4813827" cy="2187607"/>
          </a:xfrm>
          <a:prstGeom prst="rect">
            <a:avLst/>
          </a:prstGeom>
        </p:spPr>
      </p:pic>
      <p:pic>
        <p:nvPicPr>
          <p:cNvPr id="13" name="Object 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pic>
        <p:nvPicPr>
          <p:cNvPr id="14" name="Object 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051521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обследование объектов</a:t>
            </a:r>
          </a:p>
        </p:txBody>
      </p:sp>
      <p:sp>
        <p:nvSpPr>
          <p:cNvPr id="16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09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с двумя скругленными соседними углами 16">
            <a:extLst>
              <a:ext uri="{FF2B5EF4-FFF2-40B4-BE49-F238E27FC236}">
                <a16:creationId xmlns="" xmlns:a16="http://schemas.microsoft.com/office/drawing/2014/main" id="{CB0BB9D3-6DF7-B450-7AFA-121FEE176051}"/>
              </a:ext>
            </a:extLst>
          </p:cNvPr>
          <p:cNvSpPr/>
          <p:nvPr/>
        </p:nvSpPr>
        <p:spPr>
          <a:xfrm rot="16200000">
            <a:off x="9690156" y="2390844"/>
            <a:ext cx="4928448" cy="4205915"/>
          </a:xfrm>
          <a:prstGeom prst="round2SameRect">
            <a:avLst>
              <a:gd name="adj1" fmla="val 2353"/>
              <a:gd name="adj2" fmla="val 0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x-none" sz="2105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201798" y="4090672"/>
            <a:ext cx="4067289" cy="2612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987" indent="-400987">
              <a:buFont typeface="Wingdings" panose="05000000000000000000" pitchFamily="2" charset="2"/>
              <a:buChar char="ü"/>
            </a:pPr>
            <a:r>
              <a:rPr lang="ru-RU" sz="2339" dirty="0">
                <a:solidFill>
                  <a:schemeClr val="bg1"/>
                </a:solidFill>
                <a:latin typeface="Proxima Nova Rg" panose="02000506030000020004" pitchFamily="2" charset="0"/>
              </a:rPr>
              <a:t>Не требует воздействия на объект</a:t>
            </a:r>
          </a:p>
          <a:p>
            <a:pPr marL="400987" indent="-400987">
              <a:buFont typeface="Wingdings" panose="05000000000000000000" pitchFamily="2" charset="2"/>
              <a:buChar char="ü"/>
            </a:pPr>
            <a:r>
              <a:rPr lang="ru-RU" sz="2339" dirty="0">
                <a:solidFill>
                  <a:schemeClr val="bg1"/>
                </a:solidFill>
                <a:latin typeface="Proxima Nova Rg" panose="02000506030000020004" pitchFamily="2" charset="0"/>
              </a:rPr>
              <a:t>Не требует прекращения работ</a:t>
            </a:r>
          </a:p>
          <a:p>
            <a:pPr marL="400987" indent="-400987">
              <a:buFont typeface="Wingdings" panose="05000000000000000000" pitchFamily="2" charset="2"/>
              <a:buChar char="ü"/>
            </a:pPr>
            <a:r>
              <a:rPr lang="ru-RU" sz="2339" dirty="0">
                <a:solidFill>
                  <a:schemeClr val="bg1"/>
                </a:solidFill>
                <a:latin typeface="Proxima Nova Rg" panose="02000506030000020004" pitchFamily="2" charset="0"/>
              </a:rPr>
              <a:t>Быстро</a:t>
            </a:r>
          </a:p>
          <a:p>
            <a:pPr marL="400987" indent="-400987">
              <a:buFont typeface="Wingdings" panose="05000000000000000000" pitchFamily="2" charset="2"/>
              <a:buChar char="ü"/>
            </a:pPr>
            <a:r>
              <a:rPr lang="ru-RU" sz="2339" dirty="0">
                <a:solidFill>
                  <a:schemeClr val="bg1"/>
                </a:solidFill>
                <a:latin typeface="Proxima Nova Rg" panose="02000506030000020004" pitchFamily="2" charset="0"/>
              </a:rPr>
              <a:t>Автоматизируется</a:t>
            </a:r>
          </a:p>
          <a:p>
            <a:pPr marL="400987" indent="-400987">
              <a:buFont typeface="Wingdings" panose="05000000000000000000" pitchFamily="2" charset="2"/>
              <a:buChar char="ü"/>
            </a:pPr>
            <a:r>
              <a:rPr lang="ru-RU" sz="2339" dirty="0">
                <a:solidFill>
                  <a:schemeClr val="bg1"/>
                </a:solidFill>
                <a:latin typeface="Proxima Nova Rg" panose="02000506030000020004" pitchFamily="2" charset="0"/>
              </a:rPr>
              <a:t>Масштабируется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="" xmlns:a16="http://schemas.microsoft.com/office/drawing/2014/main" id="{766952EE-3478-7475-241E-E7D910692369}"/>
              </a:ext>
            </a:extLst>
          </p:cNvPr>
          <p:cNvSpPr txBox="1">
            <a:spLocks/>
          </p:cNvSpPr>
          <p:nvPr/>
        </p:nvSpPr>
        <p:spPr>
          <a:xfrm>
            <a:off x="10653193" y="3167214"/>
            <a:ext cx="3604145" cy="825515"/>
          </a:xfrm>
          <a:prstGeom prst="rect">
            <a:avLst/>
          </a:prstGeom>
          <a:noFill/>
        </p:spPr>
        <p:txBody>
          <a:bodyPr vert="horz" lIns="106930" tIns="53465" rIns="106930" bIns="53465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Преимущества:</a:t>
            </a:r>
            <a:endParaRPr lang="ru-RU" sz="2105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20" name="Прямоугольник с двумя скругленными соседними углами 19">
            <a:extLst>
              <a:ext uri="{FF2B5EF4-FFF2-40B4-BE49-F238E27FC236}">
                <a16:creationId xmlns="" xmlns:a16="http://schemas.microsoft.com/office/drawing/2014/main" id="{548B5722-4C60-C9A0-25D3-478F5E5C1F1D}"/>
              </a:ext>
            </a:extLst>
          </p:cNvPr>
          <p:cNvSpPr/>
          <p:nvPr/>
        </p:nvSpPr>
        <p:spPr>
          <a:xfrm rot="10800000">
            <a:off x="10748696" y="1948566"/>
            <a:ext cx="1125222" cy="1125222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schemeClr val="accent1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70A88814-B562-66DD-744F-2317E90C51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16290" y="2114949"/>
            <a:ext cx="777872" cy="695990"/>
          </a:xfrm>
          <a:prstGeom prst="rect">
            <a:avLst/>
          </a:prstGeom>
        </p:spPr>
      </p:pic>
      <p:sp>
        <p:nvSpPr>
          <p:cNvPr id="24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3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10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051521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Конкуренты и конкурентные преимущества</a:t>
            </a:r>
          </a:p>
        </p:txBody>
      </p:sp>
      <p:sp>
        <p:nvSpPr>
          <p:cNvPr id="46" name="Объект 2">
            <a:extLst>
              <a:ext uri="{FF2B5EF4-FFF2-40B4-BE49-F238E27FC236}">
                <a16:creationId xmlns:a16="http://schemas.microsoft.com/office/drawing/2014/main" xmlns="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524230" y="2069834"/>
            <a:ext cx="11582349" cy="1310342"/>
          </a:xfrm>
          <a:prstGeom prst="rect">
            <a:avLst/>
          </a:prstGeom>
        </p:spPr>
        <p:txBody>
          <a:bodyPr lIns="91424" tIns="45712" rIns="91424" bIns="45712">
            <a:norm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93677" indent="-285697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393677" indent="-285697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pic>
        <p:nvPicPr>
          <p:cNvPr id="10" name="Picture 2" descr="https://avatars.mds.yandex.net/i?id=27caadb5462559344fe093580929062fa931796b-10836825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23" y="1826709"/>
            <a:ext cx="2817252" cy="17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avatars.dzeninfra.ru/get-zen_doc/3644482/pub_6165318a8fd7c430ed033d83_6165325daa245b3197fbbe52/scale_12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68" y="1825453"/>
            <a:ext cx="2696672" cy="179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/>
          <a:srcRect t="20894"/>
          <a:stretch/>
        </p:blipFill>
        <p:spPr>
          <a:xfrm>
            <a:off x="6625170" y="1807332"/>
            <a:ext cx="3063424" cy="18159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DCFD4CF-97DC-405A-82B8-AA42F904945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/>
          <a:stretch/>
        </p:blipFill>
        <p:spPr>
          <a:xfrm>
            <a:off x="10015171" y="1795980"/>
            <a:ext cx="4021018" cy="182732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2085" y="3623301"/>
            <a:ext cx="3342664" cy="4493784"/>
          </a:xfrm>
          <a:prstGeom prst="rect">
            <a:avLst/>
          </a:prstGeom>
        </p:spPr>
        <p:txBody>
          <a:bodyPr wrap="square" lIns="106921" tIns="53462" rIns="106921" bIns="53462">
            <a:spAutoFit/>
          </a:bodyPr>
          <a:lstStyle/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00000"/>
                </a:solidFill>
                <a:latin typeface="Roboto" panose="02000000000000000000" pitchFamily="2" charset="0"/>
              </a:rPr>
              <a:t>Прямые методы (скважины, шурфы)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endParaRPr lang="ru-RU" sz="1900" b="1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Высокая стоимость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Длительная мобилизация тяжелого оборудования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Отсутствие данных по участкам между скважинами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Высокая длительность исследований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Методы, нарушающие геологическое пространство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61392" y="3654032"/>
            <a:ext cx="3273787" cy="4201396"/>
          </a:xfrm>
          <a:prstGeom prst="rect">
            <a:avLst/>
          </a:prstGeom>
        </p:spPr>
        <p:txBody>
          <a:bodyPr wrap="square" lIns="106921" tIns="53462" rIns="106921" bIns="53462">
            <a:spAutoFit/>
          </a:bodyPr>
          <a:lstStyle/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00000"/>
                </a:solidFill>
                <a:latin typeface="Roboto" panose="02000000000000000000" pitchFamily="2" charset="0"/>
              </a:rPr>
              <a:t>Электроразведка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endParaRPr lang="ru-RU" sz="1900" b="1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endParaRPr lang="ru-RU" sz="1900" b="1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Высокая трудоемкость  и сроки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Трудоемкая мобилизация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Высокая погрешность из-за априорной модели среды: до 50%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Искажение при наличии металлических включений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627099" y="3627208"/>
            <a:ext cx="3311214" cy="3616621"/>
          </a:xfrm>
          <a:prstGeom prst="rect">
            <a:avLst/>
          </a:prstGeom>
        </p:spPr>
        <p:txBody>
          <a:bodyPr wrap="square" lIns="106921" tIns="53462" rIns="106921" bIns="53462">
            <a:spAutoFit/>
          </a:bodyPr>
          <a:lstStyle/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b="1" dirty="0" err="1">
                <a:solidFill>
                  <a:srgbClr val="000000"/>
                </a:solidFill>
                <a:latin typeface="Roboto" panose="02000000000000000000" pitchFamily="2" charset="0"/>
              </a:rPr>
              <a:t>Георадары</a:t>
            </a:r>
            <a:endParaRPr lang="ru-RU" sz="1900" b="1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endParaRPr lang="ru-RU" sz="19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endParaRPr lang="ru-RU" sz="19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Малая глубина зондирования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Низкая информативность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Быстрое затухание сигнала в обводненных суглинках</a:t>
            </a:r>
          </a:p>
          <a:p>
            <a:pPr marL="334126" indent="-334126" defTabSz="1069201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0000"/>
                </a:solidFill>
                <a:latin typeface="Roboto" panose="02000000000000000000" pitchFamily="2" charset="0"/>
              </a:rPr>
              <a:t>Малая мощность сигнала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030233" y="3608422"/>
            <a:ext cx="4005960" cy="4296872"/>
          </a:xfrm>
          <a:prstGeom prst="rect">
            <a:avLst/>
          </a:prstGeom>
          <a:gradFill>
            <a:gsLst>
              <a:gs pos="0">
                <a:srgbClr val="4472C4">
                  <a:lumMod val="5000"/>
                  <a:lumOff val="95000"/>
                </a:srgbClr>
              </a:gs>
              <a:gs pos="74000">
                <a:srgbClr val="4472C4">
                  <a:lumMod val="45000"/>
                  <a:lumOff val="55000"/>
                </a:srgbClr>
              </a:gs>
              <a:gs pos="83000">
                <a:srgbClr val="4472C4">
                  <a:lumMod val="45000"/>
                  <a:lumOff val="55000"/>
                </a:srgbClr>
              </a:gs>
              <a:gs pos="100000">
                <a:srgbClr val="4472C4">
                  <a:lumMod val="30000"/>
                  <a:lumOff val="70000"/>
                </a:srgbClr>
              </a:gs>
            </a:gsLst>
            <a:lin ang="5400000" scaled="1"/>
          </a:gradFill>
        </p:spPr>
        <p:txBody>
          <a:bodyPr wrap="square" lIns="106921" tIns="53462" rIns="106921" bIns="53462">
            <a:spAutoFit/>
          </a:bodyPr>
          <a:lstStyle/>
          <a:p>
            <a:pPr marL="334156" indent="-334156" defTabSz="1069201">
              <a:buFont typeface="Arial" panose="020B0604020202020204" pitchFamily="34" charset="0"/>
              <a:buChar char="•"/>
              <a:defRPr/>
            </a:pPr>
            <a:r>
              <a:rPr lang="ru-RU" sz="1900" b="1" kern="0" dirty="0">
                <a:solidFill>
                  <a:srgbClr val="000000"/>
                </a:solidFill>
                <a:latin typeface="Roboto" panose="02000000000000000000" pitchFamily="2" charset="0"/>
              </a:rPr>
              <a:t>Метод стоячих волн           (ООО «</a:t>
            </a:r>
            <a:r>
              <a:rPr lang="ru-RU" sz="1900" b="1" kern="0" dirty="0" err="1">
                <a:solidFill>
                  <a:srgbClr val="000000"/>
                </a:solidFill>
                <a:latin typeface="Roboto" panose="02000000000000000000" pitchFamily="2" charset="0"/>
              </a:rPr>
              <a:t>Альфасейсмика</a:t>
            </a:r>
            <a:r>
              <a:rPr lang="ru-RU" sz="1900" b="1" kern="0" dirty="0">
                <a:solidFill>
                  <a:srgbClr val="000000"/>
                </a:solidFill>
                <a:latin typeface="Roboto" panose="02000000000000000000" pitchFamily="2" charset="0"/>
              </a:rPr>
              <a:t>»)</a:t>
            </a:r>
          </a:p>
          <a:p>
            <a:pPr marL="334126" indent="-334126" defTabSz="1069201">
              <a:buFont typeface="Wingdings" panose="05000000000000000000" pitchFamily="2" charset="2"/>
              <a:buChar char="ü"/>
              <a:defRPr/>
            </a:pPr>
            <a:endParaRPr lang="ru-RU" sz="1900" kern="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Wingdings" panose="05000000000000000000" pitchFamily="2" charset="2"/>
              <a:buChar char="ü"/>
              <a:defRPr/>
            </a:pPr>
            <a:endParaRPr lang="ru-RU" sz="4678" b="1" kern="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34126" indent="-334126" defTabSz="1069201">
              <a:buFont typeface="Wingdings" panose="05000000000000000000" pitchFamily="2" charset="2"/>
              <a:buChar char="ü"/>
              <a:defRPr/>
            </a:pPr>
            <a:r>
              <a:rPr lang="ru-RU" sz="2807" b="1" kern="0" dirty="0">
                <a:solidFill>
                  <a:srgbClr val="000000"/>
                </a:solidFill>
                <a:latin typeface="Roboto" panose="02000000000000000000" pitchFamily="2" charset="0"/>
              </a:rPr>
              <a:t>Дешевле бурения    в 5 раз</a:t>
            </a:r>
          </a:p>
          <a:p>
            <a:pPr marL="334126" indent="-334126" defTabSz="1069201">
              <a:buFont typeface="Wingdings" panose="05000000000000000000" pitchFamily="2" charset="2"/>
              <a:buChar char="ü"/>
              <a:defRPr/>
            </a:pPr>
            <a:r>
              <a:rPr lang="ru-RU" sz="2807" b="1" kern="0" dirty="0">
                <a:solidFill>
                  <a:srgbClr val="000000"/>
                </a:solidFill>
                <a:latin typeface="Roboto" panose="02000000000000000000" pitchFamily="2" charset="0"/>
              </a:rPr>
              <a:t>Быстрее бурения     в 7 раз</a:t>
            </a:r>
          </a:p>
          <a:p>
            <a:pPr marL="334126" indent="-334126" defTabSz="1069201">
              <a:buFont typeface="Wingdings" panose="05000000000000000000" pitchFamily="2" charset="2"/>
              <a:buChar char="ü"/>
              <a:defRPr/>
            </a:pPr>
            <a:r>
              <a:rPr lang="ru-RU" sz="2807" b="1" kern="0" dirty="0">
                <a:solidFill>
                  <a:srgbClr val="000000"/>
                </a:solidFill>
                <a:latin typeface="Roboto" panose="02000000000000000000" pitchFamily="2" charset="0"/>
              </a:rPr>
              <a:t>Увидим проблему раньше</a:t>
            </a:r>
            <a:endParaRPr lang="ru-RU" sz="1900" b="1" kern="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2" name="Пятно 2 1"/>
          <p:cNvSpPr/>
          <p:nvPr/>
        </p:nvSpPr>
        <p:spPr>
          <a:xfrm>
            <a:off x="9576760" y="4169997"/>
            <a:ext cx="5059638" cy="1168537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900"/>
              </a:spcAft>
            </a:pPr>
            <a:r>
              <a:rPr lang="ru-RU" sz="5400" b="1" dirty="0">
                <a:solidFill>
                  <a:srgbClr val="C00000"/>
                </a:solidFill>
                <a:latin typeface="Calibri Light" panose="020F0302020204030204" pitchFamily="34" charset="0"/>
              </a:rPr>
              <a:t>в 5 раз</a:t>
            </a:r>
            <a:endParaRPr lang="ru-RU" sz="6000" b="1" dirty="0">
              <a:solidFill>
                <a:srgbClr val="E7E6E6"/>
              </a:solidFill>
              <a:latin typeface="Calibri Light" panose="020F0302020204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7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E1AED67E-E625-421F-AB22-EC9A2535FD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1" t="26665" r="13223" b="24573"/>
          <a:stretch/>
        </p:blipFill>
        <p:spPr>
          <a:xfrm>
            <a:off x="9874271" y="2400209"/>
            <a:ext cx="4104301" cy="5094994"/>
          </a:xfrm>
          <a:prstGeom prst="rect">
            <a:avLst/>
          </a:prstGeom>
        </p:spPr>
      </p:pic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11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ТЕКУЩАЯ СТАДИЯ проекта и РЕСУРСНОЕ ОБЕСПЕЧЕНИЕ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292850" y="2454379"/>
            <a:ext cx="10515600" cy="482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dirty="0">
              <a:solidFill>
                <a:srgbClr val="37849F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50" y="2377108"/>
            <a:ext cx="3603774" cy="5141196"/>
          </a:xfrm>
          <a:prstGeom prst="rect">
            <a:avLst/>
          </a:prstGeom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3730182" y="2220501"/>
            <a:ext cx="6274863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УМЕЕМ: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Измерять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специально разработанные и сделанные датчики и регистраторы (регистратор сейсмических сигналов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Обработать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Патент № 2802538  «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Способ определения физического состояния зданий и сооружений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Интерпретировать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опыт                      эксперта, расчетные методы и                модельные эксперименты,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38697" y="6560273"/>
            <a:ext cx="44294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 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TRL 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7-8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            </a:t>
            </a:r>
            <a:r>
              <a:rPr lang="en-US" sz="36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TRL 4-5</a:t>
            </a:r>
            <a:r>
              <a:rPr lang="ru-RU" sz="36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0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с двумя скругленными соседними углами 23">
            <a:extLst>
              <a:ext uri="{FF2B5EF4-FFF2-40B4-BE49-F238E27FC236}">
                <a16:creationId xmlns="" xmlns:a16="http://schemas.microsoft.com/office/drawing/2014/main" id="{088F9307-0CB2-DD02-98F3-607170D2A8FE}"/>
              </a:ext>
            </a:extLst>
          </p:cNvPr>
          <p:cNvSpPr/>
          <p:nvPr/>
        </p:nvSpPr>
        <p:spPr>
          <a:xfrm rot="16200000">
            <a:off x="5048230" y="2423614"/>
            <a:ext cx="342743" cy="6777648"/>
          </a:xfrm>
          <a:prstGeom prst="round2SameRect">
            <a:avLst>
              <a:gd name="adj1" fmla="val 7783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x-none" sz="2105" dirty="0"/>
          </a:p>
        </p:txBody>
      </p:sp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12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051521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СОЗДАНИЕ </a:t>
            </a:r>
            <a:r>
              <a:rPr lang="ru-RU" sz="2800" b="1" cap="all" dirty="0">
                <a:solidFill>
                  <a:srgbClr val="0070C0"/>
                </a:solidFill>
                <a:latin typeface="+mn-lt"/>
                <a:ea typeface="Batang" panose="02030600000101010101" pitchFamily="18" charset="-127"/>
                <a:cs typeface="Segoe UI Light" panose="020B0502040204020203" pitchFamily="34" charset="0"/>
              </a:rPr>
              <a:t>ЦИФРОВОГО ВОЛНОВОГО ДВОЙНИКА </a:t>
            </a:r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ОБЪЕКТА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4891940" y="2589119"/>
            <a:ext cx="1913678" cy="19330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448" b="1" dirty="0">
                <a:latin typeface="Century Gothic" panose="020B0502020202020204" pitchFamily="34" charset="0"/>
                <a:ea typeface="Batang" panose="02030600000101010101" pitchFamily="18" charset="-127"/>
              </a:rPr>
              <a:t>W</a:t>
            </a:r>
            <a:endParaRPr lang="ru-RU" sz="13448" b="1" dirty="0"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481" y="2319182"/>
            <a:ext cx="2978339" cy="2472923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480877" y="3085420"/>
            <a:ext cx="881296" cy="874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17" name="Стрелка вправо 16"/>
          <p:cNvSpPr/>
          <p:nvPr/>
        </p:nvSpPr>
        <p:spPr>
          <a:xfrm>
            <a:off x="6822964" y="3085420"/>
            <a:ext cx="881296" cy="874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pic>
        <p:nvPicPr>
          <p:cNvPr id="21" name="Рисунок 20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" t="1855" r="14680" b="12776"/>
          <a:stretch/>
        </p:blipFill>
        <p:spPr>
          <a:xfrm>
            <a:off x="8396124" y="1903635"/>
            <a:ext cx="4945530" cy="3238453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744795" y="5420022"/>
            <a:ext cx="12596859" cy="1712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987" indent="-40098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339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W </a:t>
            </a:r>
            <a:r>
              <a:rPr lang="en-US" sz="2339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– </a:t>
            </a:r>
            <a:r>
              <a:rPr lang="ru-RU" sz="2339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ЦИФРОВОЙ ВОЛНОВОЙ ДВОЙНИК ОБЪЕКТА</a:t>
            </a:r>
            <a:r>
              <a:rPr lang="ru-RU" sz="2339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ru-RU" sz="2339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–содержит все состояния</a:t>
            </a:r>
            <a:r>
              <a:rPr lang="ru-RU" sz="2339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. </a:t>
            </a:r>
          </a:p>
          <a:p>
            <a:pPr marL="400987" indent="-40098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339" dirty="0">
                <a:solidFill>
                  <a:srgbClr val="000000"/>
                </a:solidFill>
                <a:latin typeface="Times New Roman" panose="02020603050405020304" pitchFamily="18" charset="0"/>
                <a:cs typeface="Courier New" panose="02070309020205020404" pitchFamily="49" charset="0"/>
              </a:rPr>
              <a:t>Состояние  объекта это интегральные </a:t>
            </a:r>
            <a:r>
              <a:rPr lang="ru-RU" sz="2339" dirty="0" smtClean="0">
                <a:solidFill>
                  <a:srgbClr val="000000"/>
                </a:solidFill>
                <a:latin typeface="Times New Roman" panose="02020603050405020304" pitchFamily="18" charset="0"/>
                <a:cs typeface="Courier New" panose="02070309020205020404" pitchFamily="49" charset="0"/>
              </a:rPr>
              <a:t>характеристики (частота, амплитуда) в </a:t>
            </a:r>
            <a:r>
              <a:rPr lang="ru-RU" sz="2339" dirty="0">
                <a:solidFill>
                  <a:srgbClr val="000000"/>
                </a:solidFill>
                <a:latin typeface="Times New Roman" panose="02020603050405020304" pitchFamily="18" charset="0"/>
                <a:cs typeface="Courier New" panose="02070309020205020404" pitchFamily="49" charset="0"/>
              </a:rPr>
              <a:t>любой точке.</a:t>
            </a:r>
          </a:p>
          <a:p>
            <a:pPr marL="400987" indent="-40098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339" dirty="0">
                <a:solidFill>
                  <a:srgbClr val="000000"/>
                </a:solidFill>
                <a:latin typeface="Times New Roman" panose="02020603050405020304" pitchFamily="18" charset="0"/>
                <a:cs typeface="Courier New" panose="02070309020205020404" pitchFamily="49" charset="0"/>
              </a:rPr>
              <a:t>Состояние объекта </a:t>
            </a:r>
            <a:r>
              <a:rPr lang="ru-RU" sz="2339" dirty="0" smtClean="0">
                <a:solidFill>
                  <a:srgbClr val="000000"/>
                </a:solidFill>
                <a:latin typeface="Times New Roman" panose="02020603050405020304" pitchFamily="18" charset="0"/>
                <a:cs typeface="Courier New" panose="02070309020205020404" pitchFamily="49" charset="0"/>
              </a:rPr>
              <a:t>изменяется, а </a:t>
            </a:r>
            <a:r>
              <a:rPr lang="ru-RU" sz="2339" dirty="0">
                <a:latin typeface="Times New Roman" panose="02020603050405020304" pitchFamily="18" charset="0"/>
                <a:cs typeface="Courier New" panose="02070309020205020404" pitchFamily="49" charset="0"/>
              </a:rPr>
              <a:t>мы следим за </a:t>
            </a:r>
            <a:r>
              <a:rPr lang="ru-RU" sz="2339" dirty="0" smtClean="0">
                <a:latin typeface="Times New Roman" panose="02020603050405020304" pitchFamily="18" charset="0"/>
                <a:cs typeface="Courier New" panose="02070309020205020404" pitchFamily="49" charset="0"/>
              </a:rPr>
              <a:t>изменениями частоты и </a:t>
            </a:r>
            <a:r>
              <a:rPr lang="ru-RU" sz="2339" dirty="0">
                <a:latin typeface="Times New Roman" panose="02020603050405020304" pitchFamily="18" charset="0"/>
                <a:cs typeface="Courier New" panose="02070309020205020404" pitchFamily="49" charset="0"/>
              </a:rPr>
              <a:t>амплитуды. </a:t>
            </a:r>
            <a:endParaRPr lang="ru-RU" sz="2339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85260" y="2177226"/>
            <a:ext cx="1387880" cy="416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5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измерение</a:t>
            </a:r>
            <a:endParaRPr lang="ru-RU" sz="210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82350" y="2446924"/>
            <a:ext cx="1347164" cy="416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5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обработка</a:t>
            </a:r>
            <a:endParaRPr lang="ru-RU" sz="210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85356" y="2162060"/>
            <a:ext cx="1731115" cy="416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5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визуализация</a:t>
            </a:r>
            <a:endParaRPr lang="ru-RU" sz="210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82447" y="2439994"/>
            <a:ext cx="1899944" cy="416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5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интерпретация</a:t>
            </a:r>
            <a:endParaRPr lang="ru-RU" sz="210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3305618" y="4182315"/>
            <a:ext cx="1943032" cy="416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5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моделирование</a:t>
            </a:r>
            <a:endParaRPr lang="ru-RU" sz="2105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54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84078" y="1503440"/>
            <a:ext cx="6659753" cy="9065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13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317355" y="989995"/>
            <a:ext cx="12279535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МОНИТОРИНГ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pic>
        <p:nvPicPr>
          <p:cNvPr id="21" name="Рисунок 2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" t="1855" r="14680" b="12776"/>
          <a:stretch/>
        </p:blipFill>
        <p:spPr>
          <a:xfrm>
            <a:off x="4200980" y="1733842"/>
            <a:ext cx="3183876" cy="2311943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7711924" y="6530560"/>
            <a:ext cx="6482227" cy="98948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599" b="1" dirty="0">
                <a:latin typeface="+mn-lt"/>
                <a:ea typeface="Batang" panose="02030600000101010101" pitchFamily="18" charset="-127"/>
              </a:rPr>
              <a:t>Контролируя волновые характеристики сооружения, мы контролируем состояние </a:t>
            </a:r>
            <a:r>
              <a:rPr lang="ru-RU" sz="3600" b="1" dirty="0" smtClean="0">
                <a:latin typeface="+mn-lt"/>
                <a:ea typeface="Batang" panose="02030600000101010101" pitchFamily="18" charset="-127"/>
              </a:rPr>
              <a:t>ВСЕГО</a:t>
            </a:r>
            <a:r>
              <a:rPr lang="ru-RU" sz="3599" b="1" dirty="0" smtClean="0">
                <a:latin typeface="+mn-lt"/>
                <a:ea typeface="Batang" panose="02030600000101010101" pitchFamily="18" charset="-127"/>
              </a:rPr>
              <a:t> </a:t>
            </a:r>
            <a:r>
              <a:rPr lang="ru-RU" sz="3599" b="1" dirty="0">
                <a:latin typeface="+mn-lt"/>
                <a:ea typeface="Batang" panose="02030600000101010101" pitchFamily="18" charset="-127"/>
              </a:rPr>
              <a:t>объекта.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" y="2197725"/>
            <a:ext cx="3675720" cy="3051961"/>
          </a:xfrm>
          <a:prstGeom prst="rect">
            <a:avLst/>
          </a:prstGeom>
        </p:spPr>
      </p:pic>
      <p:sp>
        <p:nvSpPr>
          <p:cNvPr id="34" name="Стрелка вправо 33"/>
          <p:cNvSpPr/>
          <p:nvPr/>
        </p:nvSpPr>
        <p:spPr>
          <a:xfrm>
            <a:off x="5401188" y="4184984"/>
            <a:ext cx="881296" cy="874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35" name="Овал 34"/>
          <p:cNvSpPr/>
          <p:nvPr/>
        </p:nvSpPr>
        <p:spPr>
          <a:xfrm>
            <a:off x="134256" y="2710762"/>
            <a:ext cx="366199" cy="4077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sp>
        <p:nvSpPr>
          <p:cNvPr id="36" name="Овал 35"/>
          <p:cNvSpPr/>
          <p:nvPr/>
        </p:nvSpPr>
        <p:spPr>
          <a:xfrm>
            <a:off x="1386655" y="4045786"/>
            <a:ext cx="397935" cy="368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5"/>
          </a:p>
        </p:txBody>
      </p:sp>
      <p:pic>
        <p:nvPicPr>
          <p:cNvPr id="3074" name="Picture 2" descr="https://avatars.mds.yandex.net/i?id=9b9ef27cd7e1c1eb85e157156677bd2a53cbf66a-10144254-images-thumbs&amp;n=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916" y="1737119"/>
            <a:ext cx="5346502" cy="35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Объект 2"/>
          <p:cNvSpPr txBox="1">
            <a:spLocks/>
          </p:cNvSpPr>
          <p:nvPr/>
        </p:nvSpPr>
        <p:spPr>
          <a:xfrm>
            <a:off x="2921016" y="5483850"/>
            <a:ext cx="4588244" cy="2321451"/>
          </a:xfrm>
          <a:prstGeom prst="rect">
            <a:avLst/>
          </a:prstGeom>
        </p:spPr>
        <p:txBody>
          <a:bodyPr vert="horz" lIns="91437" tIns="45718" rIns="91437" bIns="4571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57">
              <a:buNone/>
              <a:defRPr/>
            </a:pPr>
            <a:endParaRPr lang="ru-RU" sz="2807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t="34171" r="4354" b="28850"/>
          <a:stretch/>
        </p:blipFill>
        <p:spPr>
          <a:xfrm>
            <a:off x="178618" y="5513354"/>
            <a:ext cx="7431974" cy="2014388"/>
          </a:xfrm>
          <a:prstGeom prst="rect">
            <a:avLst/>
          </a:prstGeom>
        </p:spPr>
      </p:pic>
      <p:sp>
        <p:nvSpPr>
          <p:cNvPr id="19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1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9274" y="1670921"/>
            <a:ext cx="8297770" cy="446406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4210" b="1" dirty="0">
                <a:solidFill>
                  <a:srgbClr val="C00000"/>
                </a:solidFill>
              </a:rPr>
              <a:t>‼ </a:t>
            </a:r>
            <a:r>
              <a:rPr lang="ru-RU" dirty="0" err="1" smtClean="0"/>
              <a:t>Нейросеть</a:t>
            </a:r>
            <a:r>
              <a:rPr lang="ru-RU" dirty="0" smtClean="0"/>
              <a:t> </a:t>
            </a:r>
            <a:r>
              <a:rPr lang="ru-RU" dirty="0"/>
              <a:t>помогает нам </a:t>
            </a:r>
            <a:r>
              <a:rPr lang="ru-RU" b="1" dirty="0"/>
              <a:t>автоматически </a:t>
            </a:r>
            <a:r>
              <a:rPr lang="ru-RU" b="1" dirty="0" smtClean="0"/>
              <a:t>интерпретировать</a:t>
            </a:r>
            <a:r>
              <a:rPr lang="ru-RU" dirty="0" smtClean="0"/>
              <a:t> </a:t>
            </a:r>
            <a:r>
              <a:rPr lang="ru-RU" dirty="0"/>
              <a:t>результаты обследования, </a:t>
            </a:r>
            <a:r>
              <a:rPr lang="ru-RU" dirty="0" smtClean="0"/>
              <a:t>уменьшая (</a:t>
            </a:r>
            <a:r>
              <a:rPr lang="ru-RU" dirty="0"/>
              <a:t>в идеале исключая) зависимость от эксперта. </a:t>
            </a:r>
          </a:p>
          <a:p>
            <a:pPr marL="0" indent="0" algn="just">
              <a:buNone/>
            </a:pPr>
            <a:r>
              <a:rPr lang="ru-RU" sz="4210" b="1" dirty="0">
                <a:solidFill>
                  <a:srgbClr val="C00000"/>
                </a:solidFill>
              </a:rPr>
              <a:t>‼ </a:t>
            </a:r>
            <a:r>
              <a:rPr lang="ru-RU" dirty="0"/>
              <a:t>А н</a:t>
            </a:r>
            <a:r>
              <a:rPr lang="ru-RU" dirty="0" smtClean="0"/>
              <a:t>акопленная </a:t>
            </a:r>
            <a:r>
              <a:rPr lang="ru-RU" dirty="0"/>
              <a:t>статистика позволит нам </a:t>
            </a:r>
            <a:r>
              <a:rPr lang="ru-RU" dirty="0" smtClean="0"/>
              <a:t>применять </a:t>
            </a:r>
            <a:r>
              <a:rPr lang="ru-RU" b="1" dirty="0" smtClean="0"/>
              <a:t>генеративный ИИ, </a:t>
            </a:r>
            <a:r>
              <a:rPr lang="ru-RU" dirty="0" smtClean="0"/>
              <a:t>для прогнозирования  и  планирования необходимых действий </a:t>
            </a:r>
            <a:r>
              <a:rPr lang="ru-RU" dirty="0"/>
              <a:t>для минимизации влияния </a:t>
            </a:r>
            <a:r>
              <a:rPr lang="ru-RU" dirty="0" smtClean="0"/>
              <a:t>технологических </a:t>
            </a:r>
            <a:r>
              <a:rPr lang="ru-RU" dirty="0"/>
              <a:t>и природных факторов в масштабах целых территорий.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D62CA5BB-3794-4414-5785-A63870936440}"/>
              </a:ext>
            </a:extLst>
          </p:cNvPr>
          <p:cNvSpPr/>
          <p:nvPr/>
        </p:nvSpPr>
        <p:spPr>
          <a:xfrm>
            <a:off x="942304" y="6415951"/>
            <a:ext cx="12334842" cy="1160701"/>
          </a:xfrm>
          <a:prstGeom prst="roundRect">
            <a:avLst>
              <a:gd name="adj" fmla="val 3947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018F483-67F0-D04E-011F-6D3278D07E90}"/>
              </a:ext>
            </a:extLst>
          </p:cNvPr>
          <p:cNvSpPr/>
          <p:nvPr/>
        </p:nvSpPr>
        <p:spPr>
          <a:xfrm>
            <a:off x="980196" y="6726365"/>
            <a:ext cx="12296950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ПРОГНОЗИРОВАНИЕ И ПЛАНИРОВАНИЕ!</a:t>
            </a:r>
          </a:p>
        </p:txBody>
      </p:sp>
      <p:pic>
        <p:nvPicPr>
          <p:cNvPr id="11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14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14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ПРИМЕНЕНИЕ  ИСКУССТВЕННОГО ИНТЕЛЛЕКТА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810" y="2326105"/>
            <a:ext cx="4908886" cy="327258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3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avatars.mds.yandex.net/i?id=d1eea5d448c515c94ad42970d0c01351004ef60a-12513510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3200" r="6873" b="14858"/>
          <a:stretch/>
        </p:blipFill>
        <p:spPr bwMode="auto">
          <a:xfrm rot="20858162">
            <a:off x="525256" y="738351"/>
            <a:ext cx="8937127" cy="624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66000" y="2908300"/>
            <a:ext cx="6692900" cy="4594120"/>
          </a:xfrm>
        </p:spPr>
        <p:txBody>
          <a:bodyPr>
            <a:normAutofit lnSpcReduction="10000"/>
          </a:bodyPr>
          <a:lstStyle/>
          <a:p>
            <a:r>
              <a:rPr lang="ru-RU" sz="2800" b="1" cap="all" dirty="0">
                <a:latin typeface="Segoe UI" panose="020B0502040204020203" pitchFamily="34" charset="0"/>
                <a:cs typeface="Segoe UI" panose="020B0502040204020203" pitchFamily="34" charset="0"/>
              </a:rPr>
              <a:t>2028</a:t>
            </a:r>
            <a:r>
              <a:rPr lang="ru-RU" sz="2800" cap="all" dirty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cap="all" dirty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Ситуационный центр</a:t>
            </a:r>
            <a:endParaRPr lang="ru-RU" sz="3200" dirty="0"/>
          </a:p>
          <a:p>
            <a:r>
              <a:rPr lang="ru-RU" sz="2800" b="1" cap="all" dirty="0">
                <a:latin typeface="Segoe UI" panose="020B0502040204020203" pitchFamily="34" charset="0"/>
                <a:cs typeface="Segoe UI" panose="020B0502040204020203" pitchFamily="34" charset="0"/>
              </a:rPr>
              <a:t>2027</a:t>
            </a:r>
            <a:r>
              <a:rPr lang="ru-RU" sz="2800" cap="all" dirty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cap="all" dirty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Интеллектуальная </a:t>
            </a:r>
            <a:r>
              <a:rPr lang="ru-RU" sz="3200" cap="all" dirty="0" smtClean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СППР </a:t>
            </a:r>
            <a:r>
              <a:rPr lang="ru-RU" sz="2800" cap="all" dirty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Прогноз и </a:t>
            </a:r>
            <a:r>
              <a:rPr lang="ru-RU" sz="2800" cap="all" dirty="0" smtClean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планирование </a:t>
            </a:r>
            <a:endParaRPr lang="ru-RU" sz="3200" cap="all" dirty="0">
              <a:solidFill>
                <a:srgbClr val="2A6BA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800" b="1" cap="all" dirty="0"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2026</a:t>
            </a:r>
            <a:r>
              <a:rPr lang="ru-RU" sz="2800" cap="all" dirty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 </a:t>
            </a:r>
            <a:r>
              <a:rPr lang="ru-RU" sz="3200" cap="all" dirty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карта «Технического состояния» Объектов </a:t>
            </a:r>
            <a:r>
              <a:rPr lang="ru-RU" sz="3200" cap="all" dirty="0" smtClean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РФ.</a:t>
            </a:r>
            <a:endParaRPr lang="ru-RU" sz="3200" cap="all" dirty="0">
              <a:solidFill>
                <a:srgbClr val="2A6BA6"/>
              </a:solidFill>
              <a:latin typeface="Segoe UI" panose="020B0502040204020203" pitchFamily="34" charset="0"/>
              <a:ea typeface="Gilroy Light"/>
              <a:cs typeface="Segoe UI" panose="020B0502040204020203" pitchFamily="34" charset="0"/>
            </a:endParaRPr>
          </a:p>
          <a:p>
            <a:r>
              <a:rPr lang="ru-RU" sz="2800" b="1" cap="all" dirty="0"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2025</a:t>
            </a:r>
            <a:r>
              <a:rPr lang="ru-RU" sz="2800" cap="all" dirty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 </a:t>
            </a:r>
            <a:r>
              <a:rPr lang="ru-RU" sz="3200" cap="all" dirty="0" smtClean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СППР. </a:t>
            </a:r>
            <a:r>
              <a:rPr lang="ru-RU" sz="2800" cap="all" dirty="0" smtClean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Детектирование </a:t>
            </a:r>
            <a:r>
              <a:rPr lang="ru-RU" sz="2800" cap="all" dirty="0">
                <a:solidFill>
                  <a:srgbClr val="2A6BA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АНОМАЛЬНЫХ ЗОН</a:t>
            </a:r>
          </a:p>
          <a:p>
            <a:r>
              <a:rPr lang="ru-RU" sz="2800" b="1" cap="all" dirty="0"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2024</a:t>
            </a:r>
            <a:r>
              <a:rPr lang="ru-RU" sz="2800" cap="all" dirty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 </a:t>
            </a:r>
            <a:r>
              <a:rPr lang="ru-RU" sz="3200" cap="all" dirty="0" smtClean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ЦВДО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cap="all" dirty="0" smtClean="0"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2023</a:t>
            </a:r>
            <a:r>
              <a:rPr lang="ru-RU" sz="2800" cap="all" dirty="0" smtClean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 </a:t>
            </a:r>
            <a:r>
              <a:rPr lang="ru-RU" sz="3200" cap="all" dirty="0" smtClean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Волновая технология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5600" y="3861001"/>
            <a:ext cx="642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Open Sans" panose="020B0606030504020204" pitchFamily="34" charset="0"/>
              </a:rPr>
              <a:t>В </a:t>
            </a:r>
            <a:r>
              <a:rPr lang="ru-RU" b="1" dirty="0">
                <a:latin typeface="Open Sans" panose="020B0606030504020204" pitchFamily="34" charset="0"/>
              </a:rPr>
              <a:t>чём заключается инновация </a:t>
            </a:r>
            <a:r>
              <a:rPr lang="ru-RU" b="1" dirty="0" smtClean="0">
                <a:latin typeface="Open Sans" panose="020B0606030504020204" pitchFamily="34" charset="0"/>
              </a:rPr>
              <a:t>ИТ-решения?              </a:t>
            </a:r>
            <a:r>
              <a:rPr lang="ru-RU" dirty="0" smtClean="0">
                <a:latin typeface="Open Sans" panose="020B0606030504020204" pitchFamily="34" charset="0"/>
              </a:rPr>
              <a:t>– автоматизация и масштабирование работ по  обследованию зданий и сооружений.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Open Sans" panose="020B0606030504020204" pitchFamily="34" charset="0"/>
              </a:rPr>
              <a:t>Какой </a:t>
            </a:r>
            <a:r>
              <a:rPr lang="ru-RU" b="1" dirty="0">
                <a:latin typeface="Open Sans" panose="020B0606030504020204" pitchFamily="34" charset="0"/>
              </a:rPr>
              <a:t>эффект </a:t>
            </a:r>
            <a:r>
              <a:rPr lang="ru-RU" b="1" dirty="0" smtClean="0">
                <a:latin typeface="Open Sans" panose="020B0606030504020204" pitchFamily="34" charset="0"/>
              </a:rPr>
              <a:t>будет </a:t>
            </a:r>
            <a:r>
              <a:rPr lang="ru-RU" b="1" dirty="0">
                <a:latin typeface="Open Sans" panose="020B0606030504020204" pitchFamily="34" charset="0"/>
              </a:rPr>
              <a:t>получен от внедрения </a:t>
            </a:r>
            <a:r>
              <a:rPr lang="ru-RU" b="1" dirty="0" smtClean="0">
                <a:latin typeface="Open Sans" panose="020B0606030504020204" pitchFamily="34" charset="0"/>
              </a:rPr>
              <a:t>проекта? </a:t>
            </a:r>
            <a:r>
              <a:rPr lang="ru-RU" dirty="0" smtClean="0">
                <a:latin typeface="Open Sans" panose="020B0606030504020204" pitchFamily="34" charset="0"/>
              </a:rPr>
              <a:t>– предупреждать аварию, дешевле, чем устранять последствия.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Open Sans" panose="020B0606030504020204" pitchFamily="34" charset="0"/>
              </a:rPr>
              <a:t>Какую </a:t>
            </a:r>
            <a:r>
              <a:rPr lang="ru-RU" b="1" dirty="0">
                <a:latin typeface="Open Sans" panose="020B0606030504020204" pitchFamily="34" charset="0"/>
              </a:rPr>
              <a:t>пользу для сферы государственного управления может </a:t>
            </a:r>
            <a:r>
              <a:rPr lang="ru-RU" b="1" dirty="0" smtClean="0">
                <a:latin typeface="Open Sans" panose="020B0606030504020204" pitchFamily="34" charset="0"/>
              </a:rPr>
              <a:t>принести ИТ-решение?                  </a:t>
            </a:r>
            <a:r>
              <a:rPr lang="ru-RU" dirty="0" smtClean="0">
                <a:latin typeface="Open Sans" panose="020B0606030504020204" pitchFamily="34" charset="0"/>
              </a:rPr>
              <a:t>– объективная оценка состояний объектов жилого фонда и инфраструктуры.                                                    - возможность прогнозирования развития ситуации и планирования в рамках целых территорий.</a:t>
            </a:r>
            <a:endParaRPr lang="ru-RU" dirty="0"/>
          </a:p>
        </p:txBody>
      </p:sp>
      <p:pic>
        <p:nvPicPr>
          <p:cNvPr id="9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10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15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Развитие продукта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347086" y="1659837"/>
            <a:ext cx="13654216" cy="67405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latin typeface="+mn-lt"/>
                <a:ea typeface="Batang" panose="02030600000101010101" pitchFamily="18" charset="-127"/>
              </a:rPr>
              <a:t>предупреждать аварию, дешевле, чем устранять последствия! </a:t>
            </a:r>
            <a:endParaRPr lang="ru-RU" sz="3600" b="1" dirty="0" smtClean="0">
              <a:latin typeface="+mn-lt"/>
              <a:ea typeface="Batang" panose="02030600000101010101" pitchFamily="18" charset="-127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8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6151" r="5785" b="10935"/>
          <a:stretch/>
        </p:blipFill>
        <p:spPr>
          <a:xfrm>
            <a:off x="2341684" y="1603011"/>
            <a:ext cx="7158445" cy="3435531"/>
          </a:xfrm>
          <a:prstGeom prst="rect">
            <a:avLst/>
          </a:prstGeom>
        </p:spPr>
      </p:pic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16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ЗАПРОС НА ПОДДЕРЖКУ в реализации проекта 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308344" y="5238206"/>
            <a:ext cx="9309789" cy="2674019"/>
          </a:xfrm>
          <a:prstGeom prst="rect">
            <a:avLst/>
          </a:prstGeom>
        </p:spPr>
        <p:txBody>
          <a:bodyPr lIns="91427" tIns="45713" rIns="91427" bIns="45713"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52424" lvl="2" indent="0" algn="just">
              <a:lnSpc>
                <a:spcPct val="107000"/>
              </a:lnSpc>
              <a:spcBef>
                <a:spcPts val="501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20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1. Необходим пилотный регион для составления карт технического состояния зданий и сооружений.</a:t>
            </a:r>
          </a:p>
          <a:p>
            <a:pPr marL="552424" lvl="2" indent="0" algn="just">
              <a:lnSpc>
                <a:spcPct val="107000"/>
              </a:lnSpc>
              <a:spcBef>
                <a:spcPts val="501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200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2</a:t>
            </a:r>
            <a:r>
              <a:rPr lang="ru-RU" sz="20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. </a:t>
            </a:r>
            <a:r>
              <a:rPr lang="ru-RU" sz="20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Необходим </a:t>
            </a: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постоянный мониторинг сооружений и конструкций </a:t>
            </a:r>
            <a:r>
              <a:rPr lang="ru-RU" sz="20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на мерзлоте. Определить пилотный регион для проведения этой работы</a:t>
            </a:r>
            <a:r>
              <a:rPr lang="ru-RU" sz="20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.</a:t>
            </a:r>
          </a:p>
          <a:p>
            <a:pPr marL="552424" lvl="2" indent="0" algn="just">
              <a:lnSpc>
                <a:spcPct val="107000"/>
              </a:lnSpc>
              <a:spcBef>
                <a:spcPts val="501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200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3</a:t>
            </a:r>
            <a:r>
              <a:rPr lang="ru-RU" sz="20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. </a:t>
            </a:r>
            <a:r>
              <a:rPr lang="en-US" sz="20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GR</a:t>
            </a: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-поддержка </a:t>
            </a:r>
            <a:r>
              <a:rPr lang="ru-RU" sz="20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(Минстрой РФ </a:t>
            </a: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 </a:t>
            </a:r>
            <a:r>
              <a:rPr lang="ru-RU" sz="20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Министерство РФ </a:t>
            </a: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по развитию Дальнего Востока и Арктики )</a:t>
            </a:r>
          </a:p>
          <a:p>
            <a:pPr marL="552424" lvl="2" indent="0" algn="just">
              <a:lnSpc>
                <a:spcPct val="107000"/>
              </a:lnSpc>
              <a:spcBef>
                <a:spcPts val="501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20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4. Информационное </a:t>
            </a:r>
            <a:r>
              <a:rPr lang="ru-RU" sz="200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продвижение.</a:t>
            </a:r>
          </a:p>
          <a:p>
            <a:pPr marL="393696" indent="-285711" algn="just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393696" indent="-285711" algn="just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9" name="Google Shape;173;p6"/>
          <p:cNvSpPr/>
          <p:nvPr/>
        </p:nvSpPr>
        <p:spPr>
          <a:xfrm rot="-5400000">
            <a:off x="9546737" y="3346576"/>
            <a:ext cx="4869819" cy="4238377"/>
          </a:xfrm>
          <a:prstGeom prst="round2SameRect">
            <a:avLst>
              <a:gd name="adj1" fmla="val 2353"/>
              <a:gd name="adj2" fmla="val 0"/>
            </a:avLst>
          </a:prstGeom>
          <a:solidFill>
            <a:srgbClr val="0179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defTabSz="914400"/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78;p6"/>
          <p:cNvSpPr txBox="1"/>
          <p:nvPr/>
        </p:nvSpPr>
        <p:spPr>
          <a:xfrm>
            <a:off x="9898547" y="2537380"/>
            <a:ext cx="4238377" cy="541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tabLst/>
              <a:defRPr/>
            </a:pPr>
            <a:endParaRPr kumimoji="0" lang="ru-RU" sz="27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Wingdings" panose="05000000000000000000" pitchFamily="2" charset="2"/>
              <a:buChar char="v"/>
              <a:tabLst/>
              <a:defRPr/>
            </a:pPr>
            <a:r>
              <a:rPr lang="ru-RU" sz="2700" b="1" kern="0" dirty="0" smtClea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Обследование залоговых объектов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tabLst/>
              <a:defRPr/>
            </a:pPr>
            <a:endParaRPr lang="ru-RU" sz="2700" b="1" kern="0" dirty="0" smtClea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Proxima Nova"/>
                <a:cs typeface="Proxima Nova"/>
                <a:sym typeface="Proxima Nova"/>
              </a:rPr>
              <a:t>Мониторинг сооружений  на ММГ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tabLst/>
              <a:defRPr/>
            </a:pPr>
            <a:endParaRPr kumimoji="0" lang="ru-RU" sz="27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Wingdings" panose="05000000000000000000" pitchFamily="2" charset="2"/>
              <a:buChar char="v"/>
              <a:tabLst/>
              <a:defRPr/>
            </a:pPr>
            <a:r>
              <a:rPr lang="en-US" sz="2700" b="1" kern="0" dirty="0" smtClea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GR-</a:t>
            </a:r>
            <a:r>
              <a:rPr lang="ru-RU" sz="2700" b="1" kern="0" dirty="0" smtClea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Поддержка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tabLst/>
              <a:defRPr/>
            </a:pPr>
            <a:endParaRPr lang="en-US" sz="2700" b="1" kern="0" dirty="0" smtClea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Wingdings" panose="05000000000000000000" pitchFamily="2" charset="2"/>
              <a:buChar char="v"/>
              <a:tabLst/>
              <a:defRPr/>
            </a:pPr>
            <a:r>
              <a:rPr lang="ru-RU" sz="2700" b="1" kern="0" dirty="0" smtClea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Информационное продвижение</a:t>
            </a:r>
            <a:endParaRPr kumimoji="0" sz="2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8887501">
            <a:off x="990944" y="3627726"/>
            <a:ext cx="1976823" cy="70788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ru-RU" sz="20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  <a:sym typeface="Gilroy Light"/>
              </a:rPr>
              <a:t>Поручение </a:t>
            </a:r>
          </a:p>
          <a:p>
            <a:r>
              <a:rPr lang="ru-RU" sz="20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  <a:sym typeface="Gilroy Light"/>
              </a:rPr>
              <a:t>Президента РФ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52">
            <a:extLst>
              <a:ext uri="{FF2B5EF4-FFF2-40B4-BE49-F238E27FC236}">
                <a16:creationId xmlns="" xmlns:a16="http://schemas.microsoft.com/office/drawing/2014/main" id="{58E2F820-AF38-93CC-BA5A-EE007CB1F4EB}"/>
              </a:ext>
            </a:extLst>
          </p:cNvPr>
          <p:cNvSpPr/>
          <p:nvPr/>
        </p:nvSpPr>
        <p:spPr>
          <a:xfrm>
            <a:off x="7503469" y="1374346"/>
            <a:ext cx="5711701" cy="862709"/>
          </a:xfrm>
          <a:prstGeom prst="roundRect">
            <a:avLst>
              <a:gd name="adj" fmla="val 3947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0D67EB64-2AAC-1671-202C-E3D6789C69F2}"/>
              </a:ext>
            </a:extLst>
          </p:cNvPr>
          <p:cNvSpPr txBox="1"/>
          <p:nvPr/>
        </p:nvSpPr>
        <p:spPr>
          <a:xfrm>
            <a:off x="7851597" y="1466446"/>
            <a:ext cx="2772941" cy="384969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defTabSz="1069152"/>
            <a:r>
              <a:rPr lang="ru-RU" b="1" dirty="0">
                <a:solidFill>
                  <a:prstClr val="white"/>
                </a:solidFill>
                <a:latin typeface="Proxima Nova Rg" panose="02000506030000020004" pitchFamily="2" charset="0"/>
              </a:rPr>
              <a:t>Аркадий </a:t>
            </a:r>
            <a:r>
              <a:rPr lang="ru-RU" b="1" dirty="0" err="1">
                <a:solidFill>
                  <a:prstClr val="white"/>
                </a:solidFill>
                <a:latin typeface="Proxima Nova Rg" panose="02000506030000020004" pitchFamily="2" charset="0"/>
              </a:rPr>
              <a:t>Рофе</a:t>
            </a:r>
            <a:endParaRPr lang="ru-RU" b="1" dirty="0">
              <a:solidFill>
                <a:prstClr val="white"/>
              </a:solidFill>
              <a:latin typeface="Proxima Nova Rg" panose="02000506030000020004" pitchFamily="2" charset="0"/>
            </a:endParaRPr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="" xmlns:a16="http://schemas.microsoft.com/office/drawing/2014/main" id="{A70BDC23-9BC1-68F4-F966-CA4B3DF94A20}"/>
              </a:ext>
            </a:extLst>
          </p:cNvPr>
          <p:cNvSpPr/>
          <p:nvPr/>
        </p:nvSpPr>
        <p:spPr>
          <a:xfrm>
            <a:off x="7488994" y="4783604"/>
            <a:ext cx="5711701" cy="862709"/>
          </a:xfrm>
          <a:prstGeom prst="roundRect">
            <a:avLst>
              <a:gd name="adj" fmla="val 3947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sp>
        <p:nvSpPr>
          <p:cNvPr id="51" name="Прямоугольник с двумя скругленными соседними углами 50">
            <a:extLst>
              <a:ext uri="{FF2B5EF4-FFF2-40B4-BE49-F238E27FC236}">
                <a16:creationId xmlns="" xmlns:a16="http://schemas.microsoft.com/office/drawing/2014/main" id="{6A523F76-EB40-E12C-805D-8CD64D0D563A}"/>
              </a:ext>
            </a:extLst>
          </p:cNvPr>
          <p:cNvSpPr/>
          <p:nvPr/>
        </p:nvSpPr>
        <p:spPr>
          <a:xfrm rot="10800000">
            <a:off x="11780324" y="4751198"/>
            <a:ext cx="1245139" cy="160098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AAF3BBE4-AFA5-4F34-B6BB-C33469CD21BC}"/>
              </a:ext>
            </a:extLst>
          </p:cNvPr>
          <p:cNvSpPr txBox="1"/>
          <p:nvPr/>
        </p:nvSpPr>
        <p:spPr>
          <a:xfrm>
            <a:off x="7837124" y="4875702"/>
            <a:ext cx="3788961" cy="631190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defTabSz="1069152"/>
            <a:r>
              <a:rPr lang="ru-RU" b="1" dirty="0">
                <a:solidFill>
                  <a:prstClr val="white"/>
                </a:solidFill>
                <a:latin typeface="Proxima Nova Rg" panose="02000506030000020004" pitchFamily="2" charset="0"/>
              </a:rPr>
              <a:t>Дмитрий Свириденко</a:t>
            </a:r>
          </a:p>
          <a:p>
            <a:pPr defTabSz="1069152"/>
            <a:r>
              <a:rPr lang="en-US" sz="1600" dirty="0">
                <a:solidFill>
                  <a:prstClr val="white">
                    <a:lumMod val="85000"/>
                  </a:prstClr>
                </a:solidFill>
                <a:latin typeface="Proxima Nova Rg" panose="02000506030000020004" pitchFamily="2" charset="0"/>
              </a:rPr>
              <a:t>Scientific advisor</a:t>
            </a: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="" xmlns:a16="http://schemas.microsoft.com/office/drawing/2014/main" id="{14885EFE-9957-C855-2883-1E6BCF531F92}"/>
              </a:ext>
            </a:extLst>
          </p:cNvPr>
          <p:cNvSpPr/>
          <p:nvPr/>
        </p:nvSpPr>
        <p:spPr>
          <a:xfrm>
            <a:off x="958109" y="4783604"/>
            <a:ext cx="5711701" cy="862709"/>
          </a:xfrm>
          <a:prstGeom prst="roundRect">
            <a:avLst>
              <a:gd name="adj" fmla="val 3947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sp>
        <p:nvSpPr>
          <p:cNvPr id="29" name="Прямоугольник с двумя скругленными соседними углами 28">
            <a:extLst>
              <a:ext uri="{FF2B5EF4-FFF2-40B4-BE49-F238E27FC236}">
                <a16:creationId xmlns="" xmlns:a16="http://schemas.microsoft.com/office/drawing/2014/main" id="{5B6520AE-526D-9992-D85E-ACD2EE1E6299}"/>
              </a:ext>
            </a:extLst>
          </p:cNvPr>
          <p:cNvSpPr/>
          <p:nvPr/>
        </p:nvSpPr>
        <p:spPr>
          <a:xfrm rot="10800000">
            <a:off x="5249440" y="4751198"/>
            <a:ext cx="1245139" cy="160098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E2A6B57-B007-016F-C289-AFAE9853FF75}"/>
              </a:ext>
            </a:extLst>
          </p:cNvPr>
          <p:cNvSpPr txBox="1"/>
          <p:nvPr/>
        </p:nvSpPr>
        <p:spPr>
          <a:xfrm>
            <a:off x="1306239" y="4875702"/>
            <a:ext cx="2772941" cy="631190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defTabSz="1069152"/>
            <a:r>
              <a:rPr lang="ru-RU" b="1" dirty="0">
                <a:solidFill>
                  <a:prstClr val="white"/>
                </a:solidFill>
                <a:latin typeface="Proxima Nova Rg" panose="02000506030000020004" pitchFamily="2" charset="0"/>
              </a:rPr>
              <a:t>Константин Федин</a:t>
            </a:r>
          </a:p>
          <a:p>
            <a:pPr defTabSz="1069152"/>
            <a:r>
              <a:rPr lang="en-US" sz="1600" dirty="0">
                <a:solidFill>
                  <a:prstClr val="white">
                    <a:lumMod val="85000"/>
                  </a:prstClr>
                </a:solidFill>
                <a:latin typeface="Proxima Nova Rg" panose="02000506030000020004" pitchFamily="2" charset="0"/>
              </a:rPr>
              <a:t>Scientific advisor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FBEFFE6-F285-FEBD-1E5D-89D50A9D0AAE}"/>
              </a:ext>
            </a:extLst>
          </p:cNvPr>
          <p:cNvSpPr txBox="1"/>
          <p:nvPr/>
        </p:nvSpPr>
        <p:spPr>
          <a:xfrm>
            <a:off x="834074" y="2361007"/>
            <a:ext cx="5816981" cy="1523694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marL="200466" indent="-200466" defTabSz="1069152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Соучредитель и генеральный директор </a:t>
            </a:r>
            <a:b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АНО «Кластер искусственного интеллекта»</a:t>
            </a:r>
          </a:p>
          <a:p>
            <a:pPr marL="200466" indent="-200466" defTabSz="842700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+25 лет опыта работы в бизнесе и управлении производственными компаниями. </a:t>
            </a:r>
          </a:p>
          <a:p>
            <a:pPr marL="200466" indent="-200466" defTabSz="842700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Руководитель Центра смарт-технологий и искусственного интеллекта НГУ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EF19846-C540-2CCF-7712-53882A6C2DDC}"/>
              </a:ext>
            </a:extLst>
          </p:cNvPr>
          <p:cNvSpPr txBox="1"/>
          <p:nvPr/>
        </p:nvSpPr>
        <p:spPr>
          <a:xfrm>
            <a:off x="7463315" y="5743862"/>
            <a:ext cx="4317008" cy="1583682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marL="200466" indent="-200466" defTabSz="1069152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>
                <a:solidFill>
                  <a:prstClr val="black"/>
                </a:solidFill>
                <a:latin typeface="Proxima Nova Rg" panose="02000506030000020004" pitchFamily="2" charset="0"/>
              </a:rPr>
              <a:t>Соучредитель и </a:t>
            </a: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научный консультант</a:t>
            </a:r>
          </a:p>
          <a:p>
            <a:pPr defTabSz="1069152">
              <a:spcAft>
                <a:spcPts val="468"/>
              </a:spcAft>
              <a:buClr>
                <a:srgbClr val="0179A0"/>
              </a:buClr>
              <a:buSzPct val="140000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 ООО «</a:t>
            </a:r>
            <a:r>
              <a:rPr lang="ru-RU" sz="1400" dirty="0" err="1">
                <a:solidFill>
                  <a:prstClr val="black"/>
                </a:solidFill>
                <a:latin typeface="Proxima Nova Rg" panose="02000506030000020004" pitchFamily="2" charset="0"/>
              </a:rPr>
              <a:t>Альфасейсмика</a:t>
            </a: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» </a:t>
            </a:r>
          </a:p>
          <a:p>
            <a:pPr marL="200466" indent="-200466" defTabSz="1069152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Доктор физико- математических наук, </a:t>
            </a:r>
            <a: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/>
            </a:r>
            <a:b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профессор. </a:t>
            </a:r>
          </a:p>
          <a:p>
            <a:pPr marL="200466" indent="-200466" defTabSz="1069152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Премия Академии наук СССР за разработку </a:t>
            </a:r>
            <a: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/>
            </a:r>
            <a:b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теории семантического моделирования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FBEFFE6-F285-FEBD-1E5D-89D50A9D0AAE}"/>
              </a:ext>
            </a:extLst>
          </p:cNvPr>
          <p:cNvSpPr txBox="1"/>
          <p:nvPr/>
        </p:nvSpPr>
        <p:spPr>
          <a:xfrm>
            <a:off x="7488996" y="2369926"/>
            <a:ext cx="5627428" cy="1031793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marL="200466" indent="-200466" defTabSz="1069152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Соучредитель и заместитель директора </a:t>
            </a:r>
            <a: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/>
            </a:r>
            <a:b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ООО «</a:t>
            </a:r>
            <a:r>
              <a:rPr lang="ru-RU" sz="1400" dirty="0" err="1">
                <a:solidFill>
                  <a:prstClr val="black"/>
                </a:solidFill>
                <a:latin typeface="Proxima Nova Rg" panose="02000506030000020004" pitchFamily="2" charset="0"/>
              </a:rPr>
              <a:t>Альфасейсмика</a:t>
            </a: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»</a:t>
            </a:r>
          </a:p>
          <a:p>
            <a:pPr marL="200466" indent="-200466" defTabSz="842700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+25 лет опыта работы в бизнесе и управлении</a:t>
            </a:r>
            <a: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/>
            </a:r>
            <a:br>
              <a:rPr lang="en-US" sz="1400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компаниями.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FBEFFE6-F285-FEBD-1E5D-89D50A9D0AAE}"/>
              </a:ext>
            </a:extLst>
          </p:cNvPr>
          <p:cNvSpPr txBox="1"/>
          <p:nvPr/>
        </p:nvSpPr>
        <p:spPr>
          <a:xfrm>
            <a:off x="834071" y="5741009"/>
            <a:ext cx="4340790" cy="1307737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marL="200466" indent="-200466" defTabSz="1069152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Соучредитель и заместитель директора ООО «</a:t>
            </a:r>
            <a:r>
              <a:rPr lang="ru-RU" sz="1400" dirty="0" err="1">
                <a:solidFill>
                  <a:prstClr val="black"/>
                </a:solidFill>
                <a:latin typeface="Proxima Nova Rg" panose="02000506030000020004" pitchFamily="2" charset="0"/>
              </a:rPr>
              <a:t>Альфасейсмика</a:t>
            </a: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»</a:t>
            </a:r>
          </a:p>
          <a:p>
            <a:pPr marL="200466" indent="-200466" defTabSz="842700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Кандидат технических наук</a:t>
            </a:r>
          </a:p>
          <a:p>
            <a:pPr marL="200466" indent="-200466" defTabSz="842700">
              <a:spcAft>
                <a:spcPts val="468"/>
              </a:spcAft>
              <a:buClr>
                <a:srgbClr val="0179A0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Proxima Nova Rg" panose="02000506030000020004" pitchFamily="2" charset="0"/>
              </a:rPr>
              <a:t>Соавтор метода «Применение пассивного метода стоячих волн в инженерной сейсмике»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E6234F6-06E0-F085-D7FE-8A75BE478789}"/>
              </a:ext>
            </a:extLst>
          </p:cNvPr>
          <p:cNvSpPr txBox="1">
            <a:spLocks/>
          </p:cNvSpPr>
          <p:nvPr/>
        </p:nvSpPr>
        <p:spPr>
          <a:xfrm>
            <a:off x="5528930" y="462976"/>
            <a:ext cx="3709137" cy="1125265"/>
          </a:xfrm>
          <a:prstGeom prst="rect">
            <a:avLst/>
          </a:prstGeom>
        </p:spPr>
        <p:txBody>
          <a:bodyPr vert="horz" lIns="106916" tIns="53458" rIns="106916" bIns="53458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prstClr val="black"/>
                </a:solidFill>
                <a:latin typeface="Proxima Nova Rg" panose="02000506030000020004" pitchFamily="2" charset="0"/>
              </a:rPr>
              <a:t>Команда</a:t>
            </a:r>
            <a:endParaRPr lang="ru-RU" b="1" dirty="0">
              <a:solidFill>
                <a:prstClr val="black"/>
              </a:solidFill>
              <a:latin typeface="Proxima Nova Rg" panose="02000506030000020004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F196251A-E0AB-1815-8129-DC5222BC9706}"/>
              </a:ext>
            </a:extLst>
          </p:cNvPr>
          <p:cNvSpPr txBox="1">
            <a:spLocks/>
          </p:cNvSpPr>
          <p:nvPr/>
        </p:nvSpPr>
        <p:spPr>
          <a:xfrm>
            <a:off x="12073064" y="241393"/>
            <a:ext cx="1091577" cy="807162"/>
          </a:xfrm>
          <a:prstGeom prst="rect">
            <a:avLst/>
          </a:prstGeom>
          <a:ln>
            <a:noFill/>
          </a:ln>
        </p:spPr>
        <p:txBody>
          <a:bodyPr vert="horz" lIns="106916" tIns="53458" rIns="106916" bIns="5345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n w="12700">
                  <a:solidFill>
                    <a:prstClr val="white"/>
                  </a:solidFill>
                </a:ln>
                <a:noFill/>
                <a:latin typeface="Proxima Nova Rg" panose="02000506030000020004" pitchFamily="2" charset="0"/>
                <a:ea typeface="Roboto Condensed" panose="02000000000000000000" pitchFamily="2" charset="0"/>
              </a:rPr>
              <a:t>0</a:t>
            </a:r>
            <a:r>
              <a:rPr lang="en-US" b="1" dirty="0">
                <a:ln w="12700">
                  <a:solidFill>
                    <a:prstClr val="white"/>
                  </a:solidFill>
                </a:ln>
                <a:noFill/>
                <a:latin typeface="Proxima Nova Rg" panose="02000506030000020004" pitchFamily="2" charset="0"/>
                <a:ea typeface="Roboto Condensed" panose="02000000000000000000" pitchFamily="2" charset="0"/>
              </a:rPr>
              <a:t>7</a:t>
            </a:r>
            <a:endParaRPr lang="ru-RU" b="1" dirty="0">
              <a:ln w="12700">
                <a:solidFill>
                  <a:prstClr val="white"/>
                </a:solidFill>
              </a:ln>
              <a:noFill/>
              <a:latin typeface="Proxima Nova Rg" panose="02000506030000020004" pitchFamily="2" charset="0"/>
              <a:ea typeface="Roboto Condensed" panose="02000000000000000000" pitchFamily="2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FF514741-BD62-BEE2-CFAF-BF7FDD6DB6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43" b="7557"/>
          <a:stretch/>
        </p:blipFill>
        <p:spPr>
          <a:xfrm>
            <a:off x="5228445" y="4767475"/>
            <a:ext cx="1287124" cy="1584712"/>
          </a:xfrm>
          <a:prstGeom prst="roundRect">
            <a:avLst>
              <a:gd name="adj" fmla="val 50000"/>
            </a:avLst>
          </a:prstGeom>
        </p:spPr>
      </p:pic>
      <p:sp>
        <p:nvSpPr>
          <p:cNvPr id="38" name="Скругленный прямоугольник 37">
            <a:extLst>
              <a:ext uri="{FF2B5EF4-FFF2-40B4-BE49-F238E27FC236}">
                <a16:creationId xmlns="" xmlns:a16="http://schemas.microsoft.com/office/drawing/2014/main" id="{04DF90FD-5AC2-D657-8A09-B4C4A3A4D18B}"/>
              </a:ext>
            </a:extLst>
          </p:cNvPr>
          <p:cNvSpPr/>
          <p:nvPr/>
        </p:nvSpPr>
        <p:spPr>
          <a:xfrm>
            <a:off x="958109" y="1379704"/>
            <a:ext cx="5711701" cy="862709"/>
          </a:xfrm>
          <a:prstGeom prst="roundRect">
            <a:avLst>
              <a:gd name="adj" fmla="val 3947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sp>
        <p:nvSpPr>
          <p:cNvPr id="39" name="Прямоугольник с двумя скругленными соседними углами 38">
            <a:extLst>
              <a:ext uri="{FF2B5EF4-FFF2-40B4-BE49-F238E27FC236}">
                <a16:creationId xmlns="" xmlns:a16="http://schemas.microsoft.com/office/drawing/2014/main" id="{1A47C5AD-29E6-142C-C140-D1F876CCB83A}"/>
              </a:ext>
            </a:extLst>
          </p:cNvPr>
          <p:cNvSpPr/>
          <p:nvPr/>
        </p:nvSpPr>
        <p:spPr>
          <a:xfrm rot="10800000">
            <a:off x="5254231" y="1331097"/>
            <a:ext cx="1245139" cy="160098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6AF56CA-68B9-CB9E-221D-27AB496E8DE8}"/>
              </a:ext>
            </a:extLst>
          </p:cNvPr>
          <p:cNvSpPr txBox="1"/>
          <p:nvPr/>
        </p:nvSpPr>
        <p:spPr>
          <a:xfrm>
            <a:off x="1306239" y="1471806"/>
            <a:ext cx="2772941" cy="631190"/>
          </a:xfrm>
          <a:prstGeom prst="rect">
            <a:avLst/>
          </a:prstGeom>
          <a:noFill/>
        </p:spPr>
        <p:txBody>
          <a:bodyPr wrap="square" lIns="106916" tIns="53458" rIns="106916" bIns="53458" rtlCol="0">
            <a:spAutoFit/>
          </a:bodyPr>
          <a:lstStyle/>
          <a:p>
            <a:pPr defTabSz="1069152"/>
            <a:r>
              <a:rPr lang="ru-RU" b="1" dirty="0">
                <a:solidFill>
                  <a:prstClr val="white"/>
                </a:solidFill>
                <a:latin typeface="Proxima Nova Rg" panose="02000506030000020004" pitchFamily="2" charset="0"/>
              </a:rPr>
              <a:t>Игорь Болдырев</a:t>
            </a:r>
          </a:p>
          <a:p>
            <a:pPr defTabSz="1069152"/>
            <a:r>
              <a:rPr lang="en-US" sz="1600" dirty="0">
                <a:solidFill>
                  <a:prstClr val="white">
                    <a:lumMod val="85000"/>
                  </a:prstClr>
                </a:solidFill>
                <a:latin typeface="Proxima Nova Rg" panose="02000506030000020004" pitchFamily="2" charset="0"/>
              </a:rPr>
              <a:t>CEO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ADF1DD99-406A-FEAB-BDB1-57135412CC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4" t="-3453" r="12578" b="2182"/>
          <a:stretch/>
        </p:blipFill>
        <p:spPr>
          <a:xfrm>
            <a:off x="5252037" y="1339496"/>
            <a:ext cx="1245139" cy="1592593"/>
          </a:xfrm>
          <a:prstGeom prst="roundRect">
            <a:avLst>
              <a:gd name="adj" fmla="val 50000"/>
            </a:avLst>
          </a:prstGeom>
        </p:spPr>
      </p:pic>
      <p:sp>
        <p:nvSpPr>
          <p:cNvPr id="54" name="Прямоугольник с двумя скругленными соседними углами 53">
            <a:extLst>
              <a:ext uri="{FF2B5EF4-FFF2-40B4-BE49-F238E27FC236}">
                <a16:creationId xmlns="" xmlns:a16="http://schemas.microsoft.com/office/drawing/2014/main" id="{6FDC652D-995F-B86F-E7A7-F844CC0F3A52}"/>
              </a:ext>
            </a:extLst>
          </p:cNvPr>
          <p:cNvSpPr/>
          <p:nvPr/>
        </p:nvSpPr>
        <p:spPr>
          <a:xfrm rot="10800000">
            <a:off x="11794367" y="1341942"/>
            <a:ext cx="1245139" cy="160098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916" tIns="53458" rIns="106916" bIns="53458" rtlCol="0" anchor="ctr"/>
          <a:lstStyle/>
          <a:p>
            <a:pPr algn="ctr" defTabSz="1069152"/>
            <a:endParaRPr lang="x-none">
              <a:solidFill>
                <a:prstClr val="white"/>
              </a:solidFill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AA316842-2324-8AC4-10CF-71FE04D5C9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-7228" r="-70" b="2598"/>
          <a:stretch/>
        </p:blipFill>
        <p:spPr>
          <a:xfrm>
            <a:off x="11801181" y="1341946"/>
            <a:ext cx="1231521" cy="1610733"/>
          </a:xfrm>
          <a:prstGeom prst="roundRect">
            <a:avLst>
              <a:gd name="adj" fmla="val 50000"/>
            </a:avLst>
          </a:prstGeom>
        </p:spPr>
      </p:pic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04B7594A-590A-DCA8-AC04-759357C50B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3" r="20325" b="42653"/>
          <a:stretch/>
        </p:blipFill>
        <p:spPr>
          <a:xfrm>
            <a:off x="11780324" y="4751197"/>
            <a:ext cx="1259183" cy="1609074"/>
          </a:xfrm>
          <a:prstGeom prst="roundRect">
            <a:avLst>
              <a:gd name="adj" fmla="val 50000"/>
            </a:avLst>
          </a:prstGeom>
        </p:spPr>
      </p:pic>
      <p:sp>
        <p:nvSpPr>
          <p:cNvPr id="33" name="Заголовок 1">
            <a:extLst>
              <a:ext uri="{FF2B5EF4-FFF2-40B4-BE49-F238E27FC236}">
                <a16:creationId xmlns="" xmlns:a16="http://schemas.microsoft.com/office/drawing/2014/main" id="{4CF5B706-C6C9-7CD5-5167-F1DC03FA6992}"/>
              </a:ext>
            </a:extLst>
          </p:cNvPr>
          <p:cNvSpPr txBox="1">
            <a:spLocks/>
          </p:cNvSpPr>
          <p:nvPr/>
        </p:nvSpPr>
        <p:spPr>
          <a:xfrm>
            <a:off x="13211325" y="241393"/>
            <a:ext cx="1091577" cy="807162"/>
          </a:xfrm>
          <a:prstGeom prst="rect">
            <a:avLst/>
          </a:prstGeom>
          <a:ln>
            <a:noFill/>
          </a:ln>
        </p:spPr>
        <p:txBody>
          <a:bodyPr vert="horz" lIns="106916" tIns="53458" rIns="106916" bIns="5345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2700">
                  <a:solidFill>
                    <a:prstClr val="white"/>
                  </a:solidFill>
                </a:ln>
                <a:noFill/>
                <a:latin typeface="Proxima Nova Rg" panose="02000506030000020004" pitchFamily="2" charset="0"/>
                <a:ea typeface="Roboto Condensed" panose="02000000000000000000" pitchFamily="2" charset="0"/>
              </a:rPr>
              <a:t>08</a:t>
            </a:r>
            <a:endParaRPr lang="ru-RU" b="1" dirty="0">
              <a:ln w="12700">
                <a:solidFill>
                  <a:prstClr val="white"/>
                </a:solidFill>
              </a:ln>
              <a:noFill/>
              <a:latin typeface="Proxima Nova Rg" panose="02000506030000020004" pitchFamily="2" charset="0"/>
              <a:ea typeface="Roboto Condensed" panose="02000000000000000000" pitchFamily="2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7836" y="1050496"/>
            <a:ext cx="5302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Object11"/>
          <p:cNvSpPr/>
          <p:nvPr/>
        </p:nvSpPr>
        <p:spPr>
          <a:xfrm>
            <a:off x="12659011" y="197233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17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3"/>
          <p:cNvSpPr/>
          <p:nvPr/>
        </p:nvSpPr>
        <p:spPr>
          <a:xfrm>
            <a:off x="2650148" y="2535949"/>
            <a:ext cx="9684727" cy="370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450"/>
              </a:lnSpc>
            </a:pPr>
            <a:endParaRPr lang="ru-RU" sz="2000" b="1" dirty="0">
              <a:solidFill>
                <a:srgbClr val="FFFFFF"/>
              </a:solidFill>
              <a:latin typeface="Arial" panose="020B0604020202020204" pitchFamily="34" charset="0"/>
              <a:ea typeface="Graphik LCG Semibold" pitchFamily="34" charset="-122"/>
              <a:cs typeface="Arial" panose="020B0604020202020204" pitchFamily="34" charset="0"/>
            </a:endParaRPr>
          </a:p>
          <a:p>
            <a:pPr>
              <a:lnSpc>
                <a:spcPts val="3450"/>
              </a:lnSpc>
            </a:pPr>
            <a:r>
              <a:rPr lang="ru-RU" sz="3000" b="1" dirty="0">
                <a:solidFill>
                  <a:srgbClr val="FFFFFF"/>
                </a:solidFill>
                <a:latin typeface="Arial" panose="020B0604020202020204" pitchFamily="34" charset="0"/>
                <a:ea typeface="Graphik LCG Semibold" pitchFamily="34" charset="-122"/>
                <a:cs typeface="Arial" panose="020B0604020202020204" pitchFamily="34" charset="0"/>
              </a:rPr>
              <a:t> 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4"/>
          <p:cNvSpPr/>
          <p:nvPr/>
        </p:nvSpPr>
        <p:spPr>
          <a:xfrm>
            <a:off x="11909079" y="7104893"/>
            <a:ext cx="1719545" cy="63508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endParaRPr lang="ru-RU" sz="2000" dirty="0">
              <a:solidFill>
                <a:schemeClr val="accent2"/>
              </a:solidFill>
              <a:latin typeface="Arial" panose="020B0604020202020204" pitchFamily="34" charset="0"/>
              <a:ea typeface="Graphik LCG Semibold" pitchFamily="34" charset="-122"/>
              <a:cs typeface="Arial" panose="020B0604020202020204" pitchFamily="34" charset="0"/>
            </a:endParaRPr>
          </a:p>
          <a:p>
            <a:pPr defTabSz="831967">
              <a:lnSpc>
                <a:spcPts val="2100"/>
              </a:lnSpc>
            </a:pPr>
            <a:r>
              <a:rPr lang="ru-RU" sz="2000" dirty="0" smtClean="0">
                <a:solidFill>
                  <a:schemeClr val="accent2"/>
                </a:solidFill>
                <a:latin typeface="Arial" panose="020B0604020202020204" pitchFamily="34" charset="0"/>
                <a:ea typeface="Graphik LCG Semibold" pitchFamily="34" charset="-122"/>
                <a:cs typeface="Arial" panose="020B0604020202020204" pitchFamily="34" charset="0"/>
              </a:rPr>
              <a:t>апрель </a:t>
            </a:r>
            <a:r>
              <a:rPr lang="ru-RU" sz="2000" dirty="0">
                <a:solidFill>
                  <a:schemeClr val="accent2"/>
                </a:solidFill>
                <a:latin typeface="Arial" panose="020B0604020202020204" pitchFamily="34" charset="0"/>
                <a:ea typeface="Graphik LCG Semibold" pitchFamily="34" charset="-122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08122" y="797317"/>
            <a:ext cx="1725704" cy="479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ru-RU"/>
          </a:p>
        </p:txBody>
      </p:sp>
      <p:pic>
        <p:nvPicPr>
          <p:cNvPr id="13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27" y="7093275"/>
            <a:ext cx="4801123" cy="658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Google Shape;84;p1"/>
          <p:cNvSpPr txBox="1">
            <a:spLocks/>
          </p:cNvSpPr>
          <p:nvPr/>
        </p:nvSpPr>
        <p:spPr>
          <a:xfrm>
            <a:off x="374928" y="1618085"/>
            <a:ext cx="9951470" cy="130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3" rIns="91413" bIns="45693" anchor="b" anchorCtr="0">
            <a:noAutofit/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defTabSz="1161664" hangingPunct="0">
              <a:lnSpc>
                <a:spcPct val="100000"/>
              </a:lnSpc>
            </a:pPr>
            <a:r>
              <a:rPr lang="ru-RU" sz="2400" cap="all" dirty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Получение карты "Технического состояния" для каждого здания и сооружения в РФ на основе волнового метода неразрушающего контроля с применением </a:t>
            </a:r>
            <a:r>
              <a:rPr lang="ru-RU" sz="2400" cap="all" dirty="0" smtClean="0">
                <a:solidFill>
                  <a:srgbClr val="2A6BA6"/>
                </a:solidFill>
                <a:latin typeface="Segoe UI" panose="020B0502040204020203" pitchFamily="34" charset="0"/>
                <a:ea typeface="Gilroy Light"/>
                <a:cs typeface="Segoe UI" panose="020B0502040204020203" pitchFamily="34" charset="0"/>
              </a:rPr>
              <a:t>ИИ.</a:t>
            </a:r>
            <a:endParaRPr lang="ru-RU" sz="2400" cap="all" dirty="0">
              <a:solidFill>
                <a:srgbClr val="2A6BA6"/>
              </a:solidFill>
              <a:latin typeface="Segoe UI" panose="020B0502040204020203" pitchFamily="34" charset="0"/>
              <a:ea typeface="Gilroy Light"/>
              <a:cs typeface="Segoe UI" panose="020B0502040204020203" pitchFamily="34" charset="0"/>
            </a:endParaRPr>
          </a:p>
        </p:txBody>
      </p:sp>
      <p:pic>
        <p:nvPicPr>
          <p:cNvPr id="11" name="Picture 2" descr="D:\Я\АНО Кластер Искусственного Интеллекта\АЛЬФАСЕЙСМИКА\ПРЕЗЕНТАЦИИ\QR код ООО АЛЬФАСЕЙСМИК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760" y="1859160"/>
            <a:ext cx="3352361" cy="335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5A60EBD-88B6-FF45-6582-1F101F132E92}"/>
              </a:ext>
            </a:extLst>
          </p:cNvPr>
          <p:cNvSpPr txBox="1"/>
          <p:nvPr/>
        </p:nvSpPr>
        <p:spPr>
          <a:xfrm>
            <a:off x="10135588" y="5364705"/>
            <a:ext cx="4016347" cy="800219"/>
          </a:xfrm>
          <a:prstGeom prst="rect">
            <a:avLst/>
          </a:prstGeom>
          <a:solidFill>
            <a:sysClr val="window" lastClr="FFFFFF">
              <a:alpha val="44000"/>
            </a:sys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600" normalizeH="0" noProof="0" dirty="0" smtClean="0">
                <a:ln>
                  <a:noFill/>
                </a:ln>
                <a:solidFill>
                  <a:srgbClr val="23539B"/>
                </a:solidFill>
                <a:effectLst/>
                <a:uLnTx/>
                <a:uFillTx/>
                <a:latin typeface="Calibri" panose="020F0502020204030204" pitchFamily="34" charset="0"/>
              </a:rPr>
              <a:t> «</a:t>
            </a:r>
            <a:r>
              <a:rPr kumimoji="0" lang="ru-RU" sz="2400" b="1" i="0" u="none" strike="noStrike" kern="0" cap="none" spc="600" normalizeH="0" noProof="0" dirty="0" err="1" smtClean="0">
                <a:ln>
                  <a:noFill/>
                </a:ln>
                <a:solidFill>
                  <a:srgbClr val="23539B"/>
                </a:solidFill>
                <a:effectLst/>
                <a:uLnTx/>
                <a:uFillTx/>
                <a:latin typeface="Calibri" panose="020F0502020204030204" pitchFamily="34" charset="0"/>
              </a:rPr>
              <a:t>Альфасейсмика</a:t>
            </a:r>
            <a:r>
              <a:rPr kumimoji="0" lang="ru-RU" sz="2400" b="1" i="0" u="none" strike="noStrike" kern="0" cap="none" spc="600" normalizeH="0" noProof="0" dirty="0" smtClean="0">
                <a:ln>
                  <a:noFill/>
                </a:ln>
                <a:solidFill>
                  <a:srgbClr val="23539B"/>
                </a:solidFill>
                <a:effectLst/>
                <a:uLnTx/>
                <a:uFillTx/>
                <a:latin typeface="Calibri" panose="020F0502020204030204" pitchFamily="34" charset="0"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23539B"/>
                </a:solidFill>
                <a:effectLst/>
                <a:uLnTx/>
                <a:uFillTx/>
                <a:latin typeface="Calibri" panose="020F0502020204030204" pitchFamily="34" charset="0"/>
              </a:rPr>
              <a:t>Болдырев Игорь Анатольевич 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23539B"/>
              </a:solidFill>
              <a:effectLst/>
              <a:uLnTx/>
              <a:uFillTx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/>
          <a:srcRect l="24238" t="38446" r="26915" b="35171"/>
          <a:stretch/>
        </p:blipFill>
        <p:spPr>
          <a:xfrm>
            <a:off x="6156253" y="7271219"/>
            <a:ext cx="1499190" cy="45547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4928" y="1397495"/>
            <a:ext cx="36663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ea typeface="Batang" panose="02030600000101010101" pitchFamily="18" charset="-127"/>
              </a:rPr>
              <a:t>ВИДИМ ТО, ЧТО СКРЫТО! </a:t>
            </a: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447711" y="3951666"/>
            <a:ext cx="9951470" cy="125985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4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106930" tIns="53465" rIns="106930" bIns="53465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21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Постоянный мониторинг  «здоровья» зданий и сооружений в России!</a:t>
            </a:r>
            <a:endParaRPr lang="ru-RU" sz="421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514607" y="3449052"/>
            <a:ext cx="2292761" cy="456643"/>
          </a:xfrm>
          <a:prstGeom prst="rect">
            <a:avLst/>
          </a:prstGeom>
          <a:solidFill>
            <a:srgbClr val="0179A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6930" tIns="53465" rIns="106930" bIns="53465" rtlCol="0" anchor="ctr">
            <a:normAutofit/>
          </a:bodyPr>
          <a:lstStyle>
            <a:lvl1pPr algn="l" defTabSz="106915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169"/>
              </a:spcBef>
              <a:buFont typeface="Arial" panose="020B0604020202020204" pitchFamily="34" charset="0"/>
              <a:buNone/>
            </a:pPr>
            <a:r>
              <a:rPr lang="ru-RU" sz="2400" b="1" dirty="0" smtClean="0"/>
              <a:t>ЦЕЛЬ ПРОЕКТА:</a:t>
            </a:r>
            <a:endParaRPr lang="ru-RU" sz="2400" b="1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4335" y="7212421"/>
            <a:ext cx="2895851" cy="57307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18550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9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с двумя скругленными соседними углами 18">
            <a:extLst>
              <a:ext uri="{FF2B5EF4-FFF2-40B4-BE49-F238E27FC236}">
                <a16:creationId xmlns="" xmlns:a16="http://schemas.microsoft.com/office/drawing/2014/main" id="{25706E48-1A08-5C11-21B7-E8754499D8E4}"/>
              </a:ext>
            </a:extLst>
          </p:cNvPr>
          <p:cNvSpPr/>
          <p:nvPr/>
        </p:nvSpPr>
        <p:spPr>
          <a:xfrm rot="5400000">
            <a:off x="2148727" y="2083079"/>
            <a:ext cx="757421" cy="5054874"/>
          </a:xfrm>
          <a:prstGeom prst="round2SameRect">
            <a:avLst>
              <a:gd name="adj1" fmla="val 7783"/>
              <a:gd name="adj2" fmla="val 0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x-none" sz="2105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939351" y="1988302"/>
          <a:ext cx="12296955" cy="192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98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989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3465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Proxima Nova Rg" panose="02000506030000020004" pitchFamily="2" charset="0"/>
                        </a:rPr>
                        <a:t>Жилые</a:t>
                      </a:r>
                    </a:p>
                  </a:txBody>
                  <a:tcPr marL="106930" marR="106930" marT="53465" marB="53465">
                    <a:solidFill>
                      <a:srgbClr val="0179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Proxima Nova Rg" panose="02000506030000020004" pitchFamily="2" charset="0"/>
                        </a:rPr>
                        <a:t>Промышленные</a:t>
                      </a:r>
                    </a:p>
                  </a:txBody>
                  <a:tcPr marL="106930" marR="106930" marT="53465" marB="53465">
                    <a:solidFill>
                      <a:srgbClr val="0179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Proxima Nova Rg" panose="02000506030000020004" pitchFamily="2" charset="0"/>
                        </a:rPr>
                        <a:t>Инфраструктурные</a:t>
                      </a:r>
                    </a:p>
                  </a:txBody>
                  <a:tcPr marL="106930" marR="106930" marT="53465" marB="53465">
                    <a:solidFill>
                      <a:srgbClr val="0179A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90090">
                <a:tc>
                  <a:txBody>
                    <a:bodyPr/>
                    <a:lstStyle/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Дома…</a:t>
                      </a:r>
                    </a:p>
                    <a:p>
                      <a:endParaRPr lang="ru-RU" sz="2100" dirty="0">
                        <a:latin typeface="Proxima Nova Rg" panose="02000506030000020004" pitchFamily="2" charset="0"/>
                      </a:endParaRPr>
                    </a:p>
                  </a:txBody>
                  <a:tcPr marL="106930" marR="106930" marT="53465" marB="53465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Здания</a:t>
                      </a:r>
                    </a:p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Сооружения</a:t>
                      </a:r>
                    </a:p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Цеха…</a:t>
                      </a:r>
                    </a:p>
                  </a:txBody>
                  <a:tcPr marL="106930" marR="106930" marT="53465" marB="53465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Мосты</a:t>
                      </a:r>
                    </a:p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Столбы, опоры</a:t>
                      </a:r>
                    </a:p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Дамбы</a:t>
                      </a:r>
                    </a:p>
                    <a:p>
                      <a:pPr lvl="1"/>
                      <a:r>
                        <a:rPr lang="ru-RU" sz="2100" dirty="0">
                          <a:latin typeface="Proxima Nova Rg" panose="02000506030000020004" pitchFamily="2" charset="0"/>
                        </a:rPr>
                        <a:t>Бункера…</a:t>
                      </a:r>
                    </a:p>
                  </a:txBody>
                  <a:tcPr marL="106930" marR="106930" marT="53465" marB="53465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Объект 2"/>
          <p:cNvSpPr txBox="1">
            <a:spLocks/>
          </p:cNvSpPr>
          <p:nvPr/>
        </p:nvSpPr>
        <p:spPr>
          <a:xfrm>
            <a:off x="5054874" y="5354161"/>
            <a:ext cx="8181428" cy="1353688"/>
          </a:xfrm>
          <a:prstGeom prst="rect">
            <a:avLst/>
          </a:prstGeom>
        </p:spPr>
        <p:txBody>
          <a:bodyPr vert="horz" lIns="106930" tIns="53465" rIns="106930" bIns="5346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105" dirty="0">
                <a:latin typeface="Proxima Nova Rg" panose="02000506030000020004" pitchFamily="2" charset="0"/>
              </a:rPr>
              <a:t>постоянное наблюдение за состоянием объекта. </a:t>
            </a:r>
            <a:br>
              <a:rPr lang="ru-RU" sz="2105" dirty="0">
                <a:latin typeface="Proxima Nova Rg" panose="02000506030000020004" pitchFamily="2" charset="0"/>
              </a:rPr>
            </a:br>
            <a:r>
              <a:rPr lang="ru-RU" sz="2105" dirty="0">
                <a:latin typeface="Proxima Nova Rg" panose="02000506030000020004" pitchFamily="2" charset="0"/>
              </a:rPr>
              <a:t>Постановка под постоянный контроль объектов критической инфраструктуры. Изучение факторов влияния. </a:t>
            </a:r>
            <a:br>
              <a:rPr lang="ru-RU" sz="2105" dirty="0">
                <a:latin typeface="Proxima Nova Rg" panose="02000506030000020004" pitchFamily="2" charset="0"/>
              </a:rPr>
            </a:br>
            <a:r>
              <a:rPr lang="ru-RU" sz="2105" dirty="0">
                <a:latin typeface="Proxima Nova Rg" panose="02000506030000020004" pitchFamily="2" charset="0"/>
              </a:rPr>
              <a:t>Выделение негативных факторов воздействия на объект.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17219B5-12CB-2760-514E-80DBCED1D041}"/>
              </a:ext>
            </a:extLst>
          </p:cNvPr>
          <p:cNvSpPr txBox="1"/>
          <p:nvPr/>
        </p:nvSpPr>
        <p:spPr>
          <a:xfrm>
            <a:off x="2397824" y="4414953"/>
            <a:ext cx="2657050" cy="416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5" b="1" dirty="0">
                <a:solidFill>
                  <a:schemeClr val="bg1"/>
                </a:solidFill>
                <a:latin typeface="Proxima Nova Rg" panose="02000506030000020004" pitchFamily="2" charset="0"/>
              </a:rPr>
              <a:t>Обследование</a:t>
            </a:r>
            <a:r>
              <a:rPr lang="ru-RU" sz="2105" dirty="0">
                <a:solidFill>
                  <a:schemeClr val="bg1"/>
                </a:solidFill>
                <a:latin typeface="Proxima Nova Rg" panose="02000506030000020004" pitchFamily="2" charset="0"/>
              </a:rPr>
              <a:t> – </a:t>
            </a:r>
            <a:endParaRPr lang="x-none" sz="2105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7B7101F-0E7D-1DF9-E185-6F304CFE45FE}"/>
              </a:ext>
            </a:extLst>
          </p:cNvPr>
          <p:cNvSpPr txBox="1"/>
          <p:nvPr/>
        </p:nvSpPr>
        <p:spPr>
          <a:xfrm>
            <a:off x="5054874" y="4231804"/>
            <a:ext cx="8181430" cy="740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5" dirty="0">
                <a:latin typeface="Proxima Nova Rg" panose="02000506030000020004" pitchFamily="2" charset="0"/>
              </a:rPr>
              <a:t>инструментальное обследование, позволяющее определить текущее состояние объекта. Выявление аномальных зон.</a:t>
            </a:r>
          </a:p>
        </p:txBody>
      </p:sp>
      <p:sp>
        <p:nvSpPr>
          <p:cNvPr id="23" name="Прямоугольник с двумя скругленными соседними углами 22">
            <a:extLst>
              <a:ext uri="{FF2B5EF4-FFF2-40B4-BE49-F238E27FC236}">
                <a16:creationId xmlns="" xmlns:a16="http://schemas.microsoft.com/office/drawing/2014/main" id="{84738055-B702-DBD0-414F-689031B0856C}"/>
              </a:ext>
            </a:extLst>
          </p:cNvPr>
          <p:cNvSpPr/>
          <p:nvPr/>
        </p:nvSpPr>
        <p:spPr>
          <a:xfrm rot="5400000">
            <a:off x="2148727" y="3064862"/>
            <a:ext cx="757421" cy="5054874"/>
          </a:xfrm>
          <a:prstGeom prst="round2SameRect">
            <a:avLst>
              <a:gd name="adj1" fmla="val 7783"/>
              <a:gd name="adj2" fmla="val 0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x-none" sz="2105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8DA9AE0-6925-4018-D689-0D62DAACEAF1}"/>
              </a:ext>
            </a:extLst>
          </p:cNvPr>
          <p:cNvSpPr txBox="1"/>
          <p:nvPr/>
        </p:nvSpPr>
        <p:spPr>
          <a:xfrm>
            <a:off x="2397823" y="5373065"/>
            <a:ext cx="2657050" cy="416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5" b="1" dirty="0">
                <a:solidFill>
                  <a:schemeClr val="bg1"/>
                </a:solidFill>
                <a:latin typeface="Proxima Nova Rg" panose="02000506030000020004" pitchFamily="2" charset="0"/>
              </a:rPr>
              <a:t>Мониторинг</a:t>
            </a:r>
            <a:r>
              <a:rPr lang="ru-RU" sz="2105" dirty="0">
                <a:solidFill>
                  <a:schemeClr val="bg1"/>
                </a:solidFill>
                <a:latin typeface="Proxima Nova Rg" panose="02000506030000020004" pitchFamily="2" charset="0"/>
              </a:rPr>
              <a:t> –</a:t>
            </a:r>
            <a:endParaRPr lang="x-none" sz="2105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="" xmlns:a16="http://schemas.microsoft.com/office/drawing/2014/main" id="{8662BCEE-911F-FA4A-0DE9-D8AD5517C590}"/>
              </a:ext>
            </a:extLst>
          </p:cNvPr>
          <p:cNvSpPr/>
          <p:nvPr/>
        </p:nvSpPr>
        <p:spPr>
          <a:xfrm>
            <a:off x="939351" y="6748467"/>
            <a:ext cx="12296950" cy="862677"/>
          </a:xfrm>
          <a:prstGeom prst="roundRect">
            <a:avLst>
              <a:gd name="adj" fmla="val 3947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7" name="Прямоугольник 6"/>
          <p:cNvSpPr/>
          <p:nvPr/>
        </p:nvSpPr>
        <p:spPr>
          <a:xfrm>
            <a:off x="800345" y="6929123"/>
            <a:ext cx="12158313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ЛЮБЫЕ ТИПЫ ЗДАНИЙ И СООРУЖЕНИЙ!</a:t>
            </a:r>
          </a:p>
        </p:txBody>
      </p:sp>
      <p:pic>
        <p:nvPicPr>
          <p:cNvPr id="15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16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00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051521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Применение метода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  <p:sp>
        <p:nvSpPr>
          <p:cNvPr id="28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58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/>
          <a:srcRect t="5974"/>
          <a:stretch/>
        </p:blipFill>
        <p:spPr>
          <a:xfrm>
            <a:off x="9907694" y="1553381"/>
            <a:ext cx="4349644" cy="3067346"/>
          </a:xfrm>
          <a:prstGeom prst="rect">
            <a:avLst/>
          </a:prstGeom>
        </p:spPr>
      </p:pic>
      <p:sp>
        <p:nvSpPr>
          <p:cNvPr id="55" name="Скругленный прямоугольник 54">
            <a:extLst>
              <a:ext uri="{FF2B5EF4-FFF2-40B4-BE49-F238E27FC236}">
                <a16:creationId xmlns="" xmlns:a16="http://schemas.microsoft.com/office/drawing/2014/main" id="{A901112D-2B03-D70B-F4C4-442AA337498E}"/>
              </a:ext>
            </a:extLst>
          </p:cNvPr>
          <p:cNvSpPr/>
          <p:nvPr/>
        </p:nvSpPr>
        <p:spPr>
          <a:xfrm>
            <a:off x="2116785" y="1385572"/>
            <a:ext cx="7790909" cy="1010363"/>
          </a:xfrm>
          <a:prstGeom prst="roundRect">
            <a:avLst>
              <a:gd name="adj" fmla="val 7021"/>
            </a:avLst>
          </a:prstGeom>
          <a:solidFill>
            <a:srgbClr val="F1F1F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56" name="Прямоугольник с двумя скругленными соседними углами 55">
            <a:extLst>
              <a:ext uri="{FF2B5EF4-FFF2-40B4-BE49-F238E27FC236}">
                <a16:creationId xmlns="" xmlns:a16="http://schemas.microsoft.com/office/drawing/2014/main" id="{139E1B37-1A46-43D2-B494-B6BB4BF70A8D}"/>
              </a:ext>
            </a:extLst>
          </p:cNvPr>
          <p:cNvSpPr/>
          <p:nvPr/>
        </p:nvSpPr>
        <p:spPr>
          <a:xfrm rot="5400000">
            <a:off x="1704305" y="1841914"/>
            <a:ext cx="572425" cy="761406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57" name="Rectangle 66">
            <a:extLst>
              <a:ext uri="{FF2B5EF4-FFF2-40B4-BE49-F238E27FC236}">
                <a16:creationId xmlns="" xmlns:a16="http://schemas.microsoft.com/office/drawing/2014/main" id="{16D85B56-B315-B227-3823-27B15CFC8FED}"/>
              </a:ext>
            </a:extLst>
          </p:cNvPr>
          <p:cNvSpPr/>
          <p:nvPr/>
        </p:nvSpPr>
        <p:spPr>
          <a:xfrm>
            <a:off x="1633827" y="1967510"/>
            <a:ext cx="598241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01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62BFA661-2374-A043-0245-7D1971339C14}"/>
              </a:ext>
            </a:extLst>
          </p:cNvPr>
          <p:cNvSpPr txBox="1">
            <a:spLocks/>
          </p:cNvSpPr>
          <p:nvPr/>
        </p:nvSpPr>
        <p:spPr>
          <a:xfrm>
            <a:off x="12070409" y="241533"/>
            <a:ext cx="1091577" cy="807132"/>
          </a:xfrm>
          <a:prstGeom prst="rect">
            <a:avLst/>
          </a:prstGeom>
          <a:ln>
            <a:noFill/>
          </a:ln>
        </p:spPr>
        <p:txBody>
          <a:bodyPr vert="horz" lIns="106930" tIns="53465" rIns="106930" bIns="53465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145" b="1" dirty="0">
                <a:ln w="12700">
                  <a:solidFill>
                    <a:schemeClr val="bg1"/>
                  </a:solidFill>
                </a:ln>
                <a:noFill/>
                <a:latin typeface="Proxima Nova Rg" panose="02000506030000020004" pitchFamily="2" charset="0"/>
                <a:ea typeface="Roboto Condensed" panose="02000000000000000000" pitchFamily="2" charset="0"/>
              </a:rPr>
              <a:t>10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="" xmlns:a16="http://schemas.microsoft.com/office/drawing/2014/main" id="{D62CA5BB-3794-4414-5785-A63870936440}"/>
              </a:ext>
            </a:extLst>
          </p:cNvPr>
          <p:cNvSpPr/>
          <p:nvPr/>
        </p:nvSpPr>
        <p:spPr>
          <a:xfrm>
            <a:off x="827145" y="6401276"/>
            <a:ext cx="12334842" cy="1262953"/>
          </a:xfrm>
          <a:prstGeom prst="roundRect">
            <a:avLst>
              <a:gd name="adj" fmla="val 3947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F018F483-67F0-D04E-011F-6D3278D07E90}"/>
              </a:ext>
            </a:extLst>
          </p:cNvPr>
          <p:cNvSpPr/>
          <p:nvPr/>
        </p:nvSpPr>
        <p:spPr>
          <a:xfrm>
            <a:off x="836759" y="6588991"/>
            <a:ext cx="12296950" cy="95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ПРИМЕНЕНИЕ  ТЕХНОЛОГИИ  ВОЗМОЖНО</a:t>
            </a:r>
            <a:b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</a:br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НА  ЛЮБОМ  ЭТАПЕ  ЖИЗНЕННОГО   ЦИКЛА  ОБЪЕКТА!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F3D511E-4A19-0E24-2933-D9A0E10FF416}"/>
              </a:ext>
            </a:extLst>
          </p:cNvPr>
          <p:cNvSpPr txBox="1"/>
          <p:nvPr/>
        </p:nvSpPr>
        <p:spPr>
          <a:xfrm>
            <a:off x="2511941" y="2023080"/>
            <a:ext cx="6669921" cy="704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5" b="1" dirty="0">
                <a:solidFill>
                  <a:srgbClr val="0179A0"/>
                </a:solidFill>
                <a:latin typeface="Proxima Nova Rg" panose="02000506030000020004" pitchFamily="2" charset="0"/>
              </a:rPr>
              <a:t>Проектирование</a:t>
            </a:r>
            <a:r>
              <a:rPr lang="ru-RU" sz="2105" dirty="0">
                <a:latin typeface="Proxima Nova Rg" panose="02000506030000020004" pitchFamily="2" charset="0"/>
              </a:rPr>
              <a:t> – </a:t>
            </a:r>
            <a:r>
              <a:rPr lang="ru-RU" sz="1871" dirty="0">
                <a:latin typeface="Proxima Nova Rg" panose="02000506030000020004" pitchFamily="2" charset="0"/>
              </a:rPr>
              <a:t>получение</a:t>
            </a:r>
            <a:r>
              <a:rPr lang="en-US" sz="1871" dirty="0">
                <a:latin typeface="Proxima Nova Rg" panose="02000506030000020004" pitchFamily="2" charset="0"/>
              </a:rPr>
              <a:t> </a:t>
            </a:r>
            <a:r>
              <a:rPr lang="ru-RU" sz="1871" dirty="0">
                <a:latin typeface="Proxima Nova Rg" panose="02000506030000020004" pitchFamily="2" charset="0"/>
              </a:rPr>
              <a:t>КОСВ (карт ожидания стоячих волн).</a:t>
            </a:r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="" xmlns:a16="http://schemas.microsoft.com/office/drawing/2014/main" id="{E11BCBA9-2DA5-E2D2-21E4-C8C759E8C22D}"/>
              </a:ext>
            </a:extLst>
          </p:cNvPr>
          <p:cNvSpPr/>
          <p:nvPr/>
        </p:nvSpPr>
        <p:spPr>
          <a:xfrm>
            <a:off x="2004579" y="2869882"/>
            <a:ext cx="7903114" cy="1010363"/>
          </a:xfrm>
          <a:prstGeom prst="roundRect">
            <a:avLst>
              <a:gd name="adj" fmla="val 7021"/>
            </a:avLst>
          </a:prstGeom>
          <a:solidFill>
            <a:srgbClr val="F1F1F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59" name="Прямоугольник с двумя скругленными соседними углами 58">
            <a:extLst>
              <a:ext uri="{FF2B5EF4-FFF2-40B4-BE49-F238E27FC236}">
                <a16:creationId xmlns="" xmlns:a16="http://schemas.microsoft.com/office/drawing/2014/main" id="{535BC1E6-C3AC-8638-001D-8E8453A344CF}"/>
              </a:ext>
            </a:extLst>
          </p:cNvPr>
          <p:cNvSpPr/>
          <p:nvPr/>
        </p:nvSpPr>
        <p:spPr>
          <a:xfrm rot="5400000">
            <a:off x="1704305" y="2967757"/>
            <a:ext cx="572425" cy="761406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83590A4A-7DD3-06E8-82D6-B07307808D5B}"/>
              </a:ext>
            </a:extLst>
          </p:cNvPr>
          <p:cNvSpPr txBox="1"/>
          <p:nvPr/>
        </p:nvSpPr>
        <p:spPr>
          <a:xfrm>
            <a:off x="2511940" y="2871917"/>
            <a:ext cx="7650189" cy="992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5" b="1" dirty="0">
                <a:solidFill>
                  <a:srgbClr val="0179A0"/>
                </a:solidFill>
                <a:latin typeface="Proxima Nova Rg" panose="02000506030000020004" pitchFamily="2" charset="0"/>
              </a:rPr>
              <a:t>Строительство</a:t>
            </a:r>
            <a:r>
              <a:rPr lang="ru-RU" sz="2105" dirty="0">
                <a:latin typeface="Proxima Nova Rg" panose="02000506030000020004" pitchFamily="2" charset="0"/>
              </a:rPr>
              <a:t> – </a:t>
            </a:r>
            <a:r>
              <a:rPr lang="ru-RU" sz="1871" dirty="0">
                <a:latin typeface="Proxima Nova Rg" panose="02000506030000020004" pitchFamily="2" charset="0"/>
              </a:rPr>
              <a:t>получение КРСВ (карт реальных стоячих волн). Контроль качества</a:t>
            </a:r>
            <a:r>
              <a:rPr lang="en-US" sz="1871" dirty="0">
                <a:latin typeface="Proxima Nova Rg" panose="02000506030000020004" pitchFamily="2" charset="0"/>
              </a:rPr>
              <a:t> </a:t>
            </a:r>
            <a:r>
              <a:rPr lang="ru-RU" sz="1871" dirty="0">
                <a:latin typeface="Proxima Nova Rg" panose="02000506030000020004" pitchFamily="2" charset="0"/>
              </a:rPr>
              <a:t>примененных материалов,</a:t>
            </a:r>
            <a:r>
              <a:rPr lang="en-US" sz="1871" dirty="0">
                <a:latin typeface="Proxima Nova Rg" panose="02000506030000020004" pitchFamily="2" charset="0"/>
              </a:rPr>
              <a:t> </a:t>
            </a:r>
            <a:r>
              <a:rPr lang="ru-RU" sz="1871" dirty="0">
                <a:latin typeface="Proxima Nova Rg" panose="02000506030000020004" pitchFamily="2" charset="0"/>
              </a:rPr>
              <a:t>закреплений плит, определение скрытых дефектов.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="" xmlns:a16="http://schemas.microsoft.com/office/drawing/2014/main" id="{CC5CFF2D-1DA6-3E3F-C346-9C77BD8D06F8}"/>
              </a:ext>
            </a:extLst>
          </p:cNvPr>
          <p:cNvSpPr/>
          <p:nvPr/>
        </p:nvSpPr>
        <p:spPr>
          <a:xfrm>
            <a:off x="1633827" y="3080517"/>
            <a:ext cx="598241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02</a:t>
            </a:r>
          </a:p>
        </p:txBody>
      </p:sp>
      <p:sp>
        <p:nvSpPr>
          <p:cNvPr id="79" name="Скругленный прямоугольник 78">
            <a:extLst>
              <a:ext uri="{FF2B5EF4-FFF2-40B4-BE49-F238E27FC236}">
                <a16:creationId xmlns="" xmlns:a16="http://schemas.microsoft.com/office/drawing/2014/main" id="{148B5C79-A3A3-19D2-F176-955F9E589AA1}"/>
              </a:ext>
            </a:extLst>
          </p:cNvPr>
          <p:cNvSpPr/>
          <p:nvPr/>
        </p:nvSpPr>
        <p:spPr>
          <a:xfrm>
            <a:off x="2016922" y="4000070"/>
            <a:ext cx="10951806" cy="1010363"/>
          </a:xfrm>
          <a:prstGeom prst="roundRect">
            <a:avLst>
              <a:gd name="adj" fmla="val 7021"/>
            </a:avLst>
          </a:prstGeom>
          <a:solidFill>
            <a:srgbClr val="F1F1F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80" name="Прямоугольник с двумя скругленными соседними углами 79">
            <a:extLst>
              <a:ext uri="{FF2B5EF4-FFF2-40B4-BE49-F238E27FC236}">
                <a16:creationId xmlns="" xmlns:a16="http://schemas.microsoft.com/office/drawing/2014/main" id="{43AF96C5-7566-792C-D622-8C4E182FCEB3}"/>
              </a:ext>
            </a:extLst>
          </p:cNvPr>
          <p:cNvSpPr/>
          <p:nvPr/>
        </p:nvSpPr>
        <p:spPr>
          <a:xfrm rot="5400000">
            <a:off x="1716648" y="4097944"/>
            <a:ext cx="572425" cy="761406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81" name="Rectangle 66">
            <a:extLst>
              <a:ext uri="{FF2B5EF4-FFF2-40B4-BE49-F238E27FC236}">
                <a16:creationId xmlns="" xmlns:a16="http://schemas.microsoft.com/office/drawing/2014/main" id="{A85677C2-1555-CD74-BE97-EDFE1F0AEADC}"/>
              </a:ext>
            </a:extLst>
          </p:cNvPr>
          <p:cNvSpPr/>
          <p:nvPr/>
        </p:nvSpPr>
        <p:spPr>
          <a:xfrm>
            <a:off x="1633827" y="4223541"/>
            <a:ext cx="598241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03</a:t>
            </a:r>
          </a:p>
        </p:txBody>
      </p:sp>
      <p:sp>
        <p:nvSpPr>
          <p:cNvPr id="83" name="Скругленный прямоугольник 82">
            <a:extLst>
              <a:ext uri="{FF2B5EF4-FFF2-40B4-BE49-F238E27FC236}">
                <a16:creationId xmlns="" xmlns:a16="http://schemas.microsoft.com/office/drawing/2014/main" id="{0243B16A-CCE8-397F-7714-E302F75FD7C0}"/>
              </a:ext>
            </a:extLst>
          </p:cNvPr>
          <p:cNvSpPr/>
          <p:nvPr/>
        </p:nvSpPr>
        <p:spPr>
          <a:xfrm>
            <a:off x="2016922" y="5125913"/>
            <a:ext cx="10951806" cy="1010363"/>
          </a:xfrm>
          <a:prstGeom prst="roundRect">
            <a:avLst>
              <a:gd name="adj" fmla="val 7021"/>
            </a:avLst>
          </a:prstGeom>
          <a:solidFill>
            <a:srgbClr val="F1F1F1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84" name="Прямоугольник с двумя скругленными соседними углами 83">
            <a:extLst>
              <a:ext uri="{FF2B5EF4-FFF2-40B4-BE49-F238E27FC236}">
                <a16:creationId xmlns="" xmlns:a16="http://schemas.microsoft.com/office/drawing/2014/main" id="{6F10D701-3E6F-AEFA-067B-D7ED8FF051B5}"/>
              </a:ext>
            </a:extLst>
          </p:cNvPr>
          <p:cNvSpPr/>
          <p:nvPr/>
        </p:nvSpPr>
        <p:spPr>
          <a:xfrm rot="5400000">
            <a:off x="1716648" y="5223787"/>
            <a:ext cx="572425" cy="761406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86" name="Rectangle 66">
            <a:extLst>
              <a:ext uri="{FF2B5EF4-FFF2-40B4-BE49-F238E27FC236}">
                <a16:creationId xmlns="" xmlns:a16="http://schemas.microsoft.com/office/drawing/2014/main" id="{B7137033-4233-3AA8-6482-E0DFF57A8C72}"/>
              </a:ext>
            </a:extLst>
          </p:cNvPr>
          <p:cNvSpPr/>
          <p:nvPr/>
        </p:nvSpPr>
        <p:spPr>
          <a:xfrm>
            <a:off x="1633827" y="5336547"/>
            <a:ext cx="598241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7D2F2C1F-69C1-E86A-8F55-B538C9C25881}"/>
              </a:ext>
            </a:extLst>
          </p:cNvPr>
          <p:cNvSpPr txBox="1"/>
          <p:nvPr/>
        </p:nvSpPr>
        <p:spPr>
          <a:xfrm>
            <a:off x="2511941" y="4085140"/>
            <a:ext cx="10084950" cy="704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5" b="1" dirty="0">
                <a:solidFill>
                  <a:srgbClr val="0179A0"/>
                </a:solidFill>
                <a:latin typeface="Proxima Nova Rg" panose="02000506030000020004" pitchFamily="2" charset="0"/>
              </a:rPr>
              <a:t>Эксплуатация</a:t>
            </a:r>
            <a:r>
              <a:rPr lang="ru-RU" sz="2105" dirty="0">
                <a:latin typeface="Proxima Nova Rg" panose="02000506030000020004" pitchFamily="2" charset="0"/>
              </a:rPr>
              <a:t> – </a:t>
            </a:r>
            <a:r>
              <a:rPr lang="ru-RU" sz="1871" dirty="0">
                <a:latin typeface="Proxima Nova Rg" panose="02000506030000020004" pitchFamily="2" charset="0"/>
              </a:rPr>
              <a:t>получение КРСВ. Выявление аномальных зон, остаточного ресурса, устойчивости, увеличение напряженно</a:t>
            </a:r>
            <a:r>
              <a:rPr lang="en-US" sz="1871" dirty="0">
                <a:latin typeface="Proxima Nova Rg" panose="02000506030000020004" pitchFamily="2" charset="0"/>
              </a:rPr>
              <a:t>-</a:t>
            </a:r>
            <a:r>
              <a:rPr lang="ru-RU" sz="1871" dirty="0">
                <a:latin typeface="Proxima Nova Rg" panose="02000506030000020004" pitchFamily="2" charset="0"/>
              </a:rPr>
              <a:t>деформированного</a:t>
            </a:r>
            <a:r>
              <a:rPr lang="en-US" sz="1871" dirty="0">
                <a:latin typeface="Proxima Nova Rg" panose="02000506030000020004" pitchFamily="2" charset="0"/>
              </a:rPr>
              <a:t> </a:t>
            </a:r>
            <a:r>
              <a:rPr lang="ru-RU" sz="1871" dirty="0">
                <a:latin typeface="Proxima Nova Rg" panose="02000506030000020004" pitchFamily="2" charset="0"/>
              </a:rPr>
              <a:t>состояния.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9302" y="5167997"/>
            <a:ext cx="10202257" cy="1269770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5" b="1" dirty="0">
                <a:solidFill>
                  <a:srgbClr val="0179A0"/>
                </a:solidFill>
                <a:latin typeface="Proxima Nova Rg" panose="02000506030000020004" pitchFamily="2" charset="0"/>
              </a:rPr>
              <a:t>Реновация</a:t>
            </a:r>
            <a:r>
              <a:rPr lang="ru-RU" sz="2105" dirty="0">
                <a:solidFill>
                  <a:srgbClr val="0179A0"/>
                </a:solidFill>
                <a:latin typeface="Proxima Nova Rg" panose="02000506030000020004" pitchFamily="2" charset="0"/>
              </a:rPr>
              <a:t> </a:t>
            </a:r>
            <a:r>
              <a:rPr lang="ru-RU" sz="1871" dirty="0">
                <a:solidFill>
                  <a:srgbClr val="0179A0"/>
                </a:solidFill>
                <a:latin typeface="Proxima Nova Rg" panose="02000506030000020004" pitchFamily="2" charset="0"/>
              </a:rPr>
              <a:t>(капитальный ремонт, реконструкция, снос) </a:t>
            </a:r>
            <a:r>
              <a:rPr lang="ru-RU" sz="1871" dirty="0">
                <a:latin typeface="Proxima Nova Rg" panose="02000506030000020004" pitchFamily="2" charset="0"/>
              </a:rPr>
              <a:t>– получение КРСВ.</a:t>
            </a:r>
            <a:r>
              <a:rPr lang="en-US" sz="1871" dirty="0">
                <a:latin typeface="Proxima Nova Rg" panose="02000506030000020004" pitchFamily="2" charset="0"/>
              </a:rPr>
              <a:t> </a:t>
            </a:r>
            <a:r>
              <a:rPr lang="ru-RU" sz="1871" dirty="0">
                <a:latin typeface="Proxima Nova Rg" panose="02000506030000020004" pitchFamily="2" charset="0"/>
              </a:rPr>
              <a:t>Выявление аномальных зон, остаточного ресурса, устойчивости, выявление напряженно-деформированного состояния.</a:t>
            </a:r>
          </a:p>
        </p:txBody>
      </p:sp>
      <p:sp>
        <p:nvSpPr>
          <p:cNvPr id="88" name="Развернутая стрелка 87">
            <a:extLst>
              <a:ext uri="{FF2B5EF4-FFF2-40B4-BE49-F238E27FC236}">
                <a16:creationId xmlns="" xmlns:a16="http://schemas.microsoft.com/office/drawing/2014/main" id="{3FC7B24B-0DB3-C7E0-C1F4-EF9FFAC9A111}"/>
              </a:ext>
            </a:extLst>
          </p:cNvPr>
          <p:cNvSpPr/>
          <p:nvPr/>
        </p:nvSpPr>
        <p:spPr>
          <a:xfrm rot="16200000" flipH="1">
            <a:off x="846650" y="2573986"/>
            <a:ext cx="1010367" cy="587109"/>
          </a:xfrm>
          <a:prstGeom prst="uturnArrow">
            <a:avLst/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>
              <a:solidFill>
                <a:schemeClr val="tx1"/>
              </a:solidFill>
            </a:endParaRPr>
          </a:p>
        </p:txBody>
      </p:sp>
      <p:sp>
        <p:nvSpPr>
          <p:cNvPr id="89" name="Развернутая стрелка 88">
            <a:extLst>
              <a:ext uri="{FF2B5EF4-FFF2-40B4-BE49-F238E27FC236}">
                <a16:creationId xmlns="" xmlns:a16="http://schemas.microsoft.com/office/drawing/2014/main" id="{9CF71EA3-A32B-DCDD-5AA1-9C419AB6531E}"/>
              </a:ext>
            </a:extLst>
          </p:cNvPr>
          <p:cNvSpPr/>
          <p:nvPr/>
        </p:nvSpPr>
        <p:spPr>
          <a:xfrm rot="16200000" flipH="1">
            <a:off x="817082" y="3703171"/>
            <a:ext cx="1010367" cy="587109"/>
          </a:xfrm>
          <a:prstGeom prst="uturnArrow">
            <a:avLst/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>
              <a:solidFill>
                <a:schemeClr val="tx1"/>
              </a:solidFill>
            </a:endParaRPr>
          </a:p>
        </p:txBody>
      </p:sp>
      <p:sp>
        <p:nvSpPr>
          <p:cNvPr id="90" name="Развернутая стрелка 89">
            <a:extLst>
              <a:ext uri="{FF2B5EF4-FFF2-40B4-BE49-F238E27FC236}">
                <a16:creationId xmlns="" xmlns:a16="http://schemas.microsoft.com/office/drawing/2014/main" id="{112030E3-7BB9-71AD-FF82-7D9A00A21191}"/>
              </a:ext>
            </a:extLst>
          </p:cNvPr>
          <p:cNvSpPr/>
          <p:nvPr/>
        </p:nvSpPr>
        <p:spPr>
          <a:xfrm rot="16200000" flipH="1">
            <a:off x="827996" y="4832356"/>
            <a:ext cx="1010367" cy="587109"/>
          </a:xfrm>
          <a:prstGeom prst="uturnArrow">
            <a:avLst/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>
              <a:solidFill>
                <a:schemeClr val="tx1"/>
              </a:solidFill>
            </a:endParaRPr>
          </a:p>
        </p:txBody>
      </p:sp>
      <p:pic>
        <p:nvPicPr>
          <p:cNvPr id="27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00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0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051521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Жизненные циклы объекта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  <p:sp>
        <p:nvSpPr>
          <p:cNvPr id="34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6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соседними углами 10">
            <a:extLst>
              <a:ext uri="{FF2B5EF4-FFF2-40B4-BE49-F238E27FC236}">
                <a16:creationId xmlns="" xmlns:a16="http://schemas.microsoft.com/office/drawing/2014/main" id="{A6C539E4-7D5E-095C-262E-4D5651642825}"/>
              </a:ext>
            </a:extLst>
          </p:cNvPr>
          <p:cNvSpPr/>
          <p:nvPr/>
        </p:nvSpPr>
        <p:spPr>
          <a:xfrm rot="5400000">
            <a:off x="1184486" y="1092607"/>
            <a:ext cx="5375354" cy="7744328"/>
          </a:xfrm>
          <a:prstGeom prst="round2SameRect">
            <a:avLst>
              <a:gd name="adj1" fmla="val 2353"/>
              <a:gd name="adj2" fmla="val 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x-none" sz="2105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055" y="2795393"/>
            <a:ext cx="7001217" cy="486265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latin typeface="Proxima Nova Rg" panose="02000506030000020004" pitchFamily="2" charset="0"/>
              </a:rPr>
              <a:t>Определение </a:t>
            </a:r>
            <a:r>
              <a:rPr lang="ru-RU" sz="2400" b="1" dirty="0">
                <a:latin typeface="Proxima Nova Rg" panose="02000506030000020004" pitchFamily="2" charset="0"/>
              </a:rPr>
              <a:t>остаточного ресурса здания.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latin typeface="Proxima Nova Rg" panose="02000506030000020004" pitchFamily="2" charset="0"/>
              </a:rPr>
              <a:t>Несущая способность свай.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latin typeface="Proxima Nova Rg" panose="02000506030000020004" pitchFamily="2" charset="0"/>
              </a:rPr>
              <a:t>Определение глубины погружения свай</a:t>
            </a:r>
            <a:r>
              <a:rPr lang="ru-RU" sz="2400" b="1" dirty="0" smtClean="0">
                <a:latin typeface="Proxima Nova Rg" panose="02000506030000020004" pitchFamily="2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latin typeface="Proxima Nova Rg" panose="02000506030000020004" pitchFamily="2" charset="0"/>
              </a:rPr>
              <a:t>Определение </a:t>
            </a:r>
            <a:r>
              <a:rPr lang="ru-RU" sz="2400" b="1" dirty="0">
                <a:latin typeface="Proxima Nova Rg" panose="02000506030000020004" pitchFamily="2" charset="0"/>
              </a:rPr>
              <a:t>характера закрепления </a:t>
            </a:r>
            <a:r>
              <a:rPr lang="ru-RU" sz="2400" b="1" dirty="0" smtClean="0">
                <a:latin typeface="Proxima Nova Rg" panose="02000506030000020004" pitchFamily="2" charset="0"/>
              </a:rPr>
              <a:t>свай.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latin typeface="Proxima Nova Rg" panose="02000506030000020004" pitchFamily="2" charset="0"/>
              </a:rPr>
              <a:t>Определение </a:t>
            </a:r>
            <a:r>
              <a:rPr lang="ru-RU" sz="2400" b="1" dirty="0">
                <a:latin typeface="Proxima Nova Rg" panose="02000506030000020004" pitchFamily="2" charset="0"/>
              </a:rPr>
              <a:t>положения кровли мерзлых пород.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latin typeface="Proxima Nova Rg" panose="02000506030000020004" pitchFamily="2" charset="0"/>
              </a:rPr>
              <a:t>Выявление линз, таликов, пустот и полостей </a:t>
            </a:r>
            <a:r>
              <a:rPr lang="ru-RU" sz="2400" b="1" dirty="0" smtClean="0">
                <a:latin typeface="Proxima Nova Rg" panose="02000506030000020004" pitchFamily="2" charset="0"/>
              </a:rPr>
              <a:t>в </a:t>
            </a:r>
            <a:r>
              <a:rPr lang="ru-RU" sz="2400" b="1" dirty="0">
                <a:latin typeface="Proxima Nova Rg" panose="02000506030000020004" pitchFamily="2" charset="0"/>
              </a:rPr>
              <a:t>земле и грунте.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latin typeface="Proxima Nova Rg" panose="02000506030000020004" pitchFamily="2" charset="0"/>
              </a:rPr>
              <a:t>Мониторинг зданий</a:t>
            </a:r>
            <a:r>
              <a:rPr lang="ru-RU" sz="2400" b="1" dirty="0">
                <a:latin typeface="Proxima Nova Rg" panose="02000506030000020004" pitchFamily="2" charset="0"/>
              </a:rPr>
              <a:t>,</a:t>
            </a:r>
            <a:r>
              <a:rPr lang="en-US" sz="2400" b="1" dirty="0">
                <a:latin typeface="Proxima Nova Rg" panose="02000506030000020004" pitchFamily="2" charset="0"/>
              </a:rPr>
              <a:t> </a:t>
            </a:r>
            <a:r>
              <a:rPr lang="ru-RU" sz="2400" b="1" dirty="0" smtClean="0">
                <a:latin typeface="Proxima Nova Rg" panose="02000506030000020004" pitchFamily="2" charset="0"/>
              </a:rPr>
              <a:t>сооружений.</a:t>
            </a:r>
            <a:endParaRPr lang="ru-RU" sz="2800" b="1" dirty="0">
              <a:latin typeface="Proxima Nova Rg" panose="02000506030000020004" pitchFamily="2" charset="0"/>
            </a:endParaRPr>
          </a:p>
        </p:txBody>
      </p:sp>
      <p:sp>
        <p:nvSpPr>
          <p:cNvPr id="8" name="Прямоугольник с двумя скругленными соседними углами 7">
            <a:extLst>
              <a:ext uri="{FF2B5EF4-FFF2-40B4-BE49-F238E27FC236}">
                <a16:creationId xmlns="" xmlns:a16="http://schemas.microsoft.com/office/drawing/2014/main" id="{2A88C4CD-FBFC-4077-F182-A0801FA253A5}"/>
              </a:ext>
            </a:extLst>
          </p:cNvPr>
          <p:cNvSpPr/>
          <p:nvPr/>
        </p:nvSpPr>
        <p:spPr>
          <a:xfrm rot="16200000">
            <a:off x="10516740" y="3896573"/>
            <a:ext cx="1125225" cy="6386525"/>
          </a:xfrm>
          <a:prstGeom prst="round2SameRect">
            <a:avLst>
              <a:gd name="adj1" fmla="val 7783"/>
              <a:gd name="adj2" fmla="val 0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x-none" sz="2105" dirty="0"/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CB328F69-85BB-74A0-24DF-6F37944719C2}"/>
              </a:ext>
            </a:extLst>
          </p:cNvPr>
          <p:cNvSpPr txBox="1">
            <a:spLocks/>
          </p:cNvSpPr>
          <p:nvPr/>
        </p:nvSpPr>
        <p:spPr>
          <a:xfrm>
            <a:off x="7890603" y="6521436"/>
            <a:ext cx="6056129" cy="1136615"/>
          </a:xfrm>
          <a:prstGeom prst="rect">
            <a:avLst/>
          </a:prstGeom>
          <a:noFill/>
        </p:spPr>
        <p:txBody>
          <a:bodyPr vert="horz" lIns="106930" tIns="53465" rIns="106930" bIns="53465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ВИДИМ ТО, ЧТО СКРЫТО!</a:t>
            </a:r>
            <a:endParaRPr lang="ru-RU" sz="2105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13" name="Прямоугольник с двумя скругленными соседними углами 12">
            <a:extLst>
              <a:ext uri="{FF2B5EF4-FFF2-40B4-BE49-F238E27FC236}">
                <a16:creationId xmlns="" xmlns:a16="http://schemas.microsoft.com/office/drawing/2014/main" id="{C33ACE3A-41E0-A982-C281-CA5D513F8190}"/>
              </a:ext>
            </a:extLst>
          </p:cNvPr>
          <p:cNvSpPr/>
          <p:nvPr/>
        </p:nvSpPr>
        <p:spPr>
          <a:xfrm rot="10800000">
            <a:off x="8696545" y="4865251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15" name="Прямоугольник с двумя скругленными соседними углами 14">
            <a:extLst>
              <a:ext uri="{FF2B5EF4-FFF2-40B4-BE49-F238E27FC236}">
                <a16:creationId xmlns="" xmlns:a16="http://schemas.microsoft.com/office/drawing/2014/main" id="{DE42DDD0-D79E-C1ED-3B4C-FDE656446E5D}"/>
              </a:ext>
            </a:extLst>
          </p:cNvPr>
          <p:cNvSpPr/>
          <p:nvPr/>
        </p:nvSpPr>
        <p:spPr>
          <a:xfrm rot="10800000">
            <a:off x="8691765" y="4107055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16" name="Прямоугольник с двумя скругленными соседними углами 15">
            <a:extLst>
              <a:ext uri="{FF2B5EF4-FFF2-40B4-BE49-F238E27FC236}">
                <a16:creationId xmlns="" xmlns:a16="http://schemas.microsoft.com/office/drawing/2014/main" id="{8A3C2D1A-742D-0816-DE0F-681FB1303439}"/>
              </a:ext>
            </a:extLst>
          </p:cNvPr>
          <p:cNvSpPr/>
          <p:nvPr/>
        </p:nvSpPr>
        <p:spPr>
          <a:xfrm rot="10800000">
            <a:off x="8696544" y="5732492"/>
            <a:ext cx="641979" cy="514622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17" name="Прямоугольник с двумя скругленными соседними углами 16">
            <a:extLst>
              <a:ext uri="{FF2B5EF4-FFF2-40B4-BE49-F238E27FC236}">
                <a16:creationId xmlns="" xmlns:a16="http://schemas.microsoft.com/office/drawing/2014/main" id="{9CE2B5A3-2074-348B-5325-1858D710B3C1}"/>
              </a:ext>
            </a:extLst>
          </p:cNvPr>
          <p:cNvSpPr/>
          <p:nvPr/>
        </p:nvSpPr>
        <p:spPr>
          <a:xfrm rot="10800000">
            <a:off x="8696545" y="5605134"/>
            <a:ext cx="641979" cy="641979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bg2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6E54387-E56F-AD7D-2DE2-9FF3836E6BC1}"/>
              </a:ext>
            </a:extLst>
          </p:cNvPr>
          <p:cNvSpPr txBox="1"/>
          <p:nvPr/>
        </p:nvSpPr>
        <p:spPr>
          <a:xfrm>
            <a:off x="9333743" y="4291424"/>
            <a:ext cx="3698140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Выявить проблему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EBB9C66-D0DC-705D-8D78-38541DB7CDF7}"/>
              </a:ext>
            </a:extLst>
          </p:cNvPr>
          <p:cNvSpPr txBox="1"/>
          <p:nvPr/>
        </p:nvSpPr>
        <p:spPr>
          <a:xfrm>
            <a:off x="9338523" y="5035221"/>
            <a:ext cx="3698140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Локализовать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B7B906B-5DF0-8B57-3E05-A3C454DDCE46}"/>
              </a:ext>
            </a:extLst>
          </p:cNvPr>
          <p:cNvSpPr txBox="1"/>
          <p:nvPr/>
        </p:nvSpPr>
        <p:spPr>
          <a:xfrm>
            <a:off x="9338523" y="5768483"/>
            <a:ext cx="3698140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latin typeface="Proxima Nova Rg" panose="02000506030000020004" pitchFamily="2" charset="0"/>
              </a:rPr>
              <a:t>Классифицировать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D1548D-AD4E-7B88-3287-D5206EAEED7A}"/>
              </a:ext>
            </a:extLst>
          </p:cNvPr>
          <p:cNvSpPr txBox="1"/>
          <p:nvPr/>
        </p:nvSpPr>
        <p:spPr>
          <a:xfrm>
            <a:off x="8703189" y="4198242"/>
            <a:ext cx="633111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01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B33951E-A13B-6F98-5929-88C27C123B03}"/>
              </a:ext>
            </a:extLst>
          </p:cNvPr>
          <p:cNvSpPr txBox="1"/>
          <p:nvPr/>
        </p:nvSpPr>
        <p:spPr>
          <a:xfrm>
            <a:off x="8691766" y="4963280"/>
            <a:ext cx="782787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02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17721231-8000-218C-1A61-4AD947863F63}"/>
              </a:ext>
            </a:extLst>
          </p:cNvPr>
          <p:cNvSpPr txBox="1"/>
          <p:nvPr/>
        </p:nvSpPr>
        <p:spPr>
          <a:xfrm>
            <a:off x="8691765" y="5676646"/>
            <a:ext cx="782787" cy="52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03 </a:t>
            </a:r>
            <a:endParaRPr lang="x-none" sz="2807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с двумя скругленными соседними углами 24">
            <a:extLst>
              <a:ext uri="{FF2B5EF4-FFF2-40B4-BE49-F238E27FC236}">
                <a16:creationId xmlns="" xmlns:a16="http://schemas.microsoft.com/office/drawing/2014/main" id="{2A88C4CD-FBFC-4077-F182-A0801FA253A5}"/>
              </a:ext>
            </a:extLst>
          </p:cNvPr>
          <p:cNvSpPr/>
          <p:nvPr/>
        </p:nvSpPr>
        <p:spPr>
          <a:xfrm rot="16200000">
            <a:off x="10516740" y="129889"/>
            <a:ext cx="1125225" cy="6386525"/>
          </a:xfrm>
          <a:prstGeom prst="round2SameRect">
            <a:avLst>
              <a:gd name="adj1" fmla="val 7783"/>
              <a:gd name="adj2" fmla="val 0"/>
            </a:avLst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x-none" sz="2105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91765" y="3028649"/>
            <a:ext cx="4980210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7" b="1" dirty="0">
                <a:solidFill>
                  <a:schemeClr val="bg1"/>
                </a:solidFill>
                <a:latin typeface="Proxima Nova Rg" panose="02000506030000020004" pitchFamily="2" charset="0"/>
              </a:rPr>
              <a:t>Что позволяет технология?</a:t>
            </a:r>
          </a:p>
        </p:txBody>
      </p:sp>
      <p:pic>
        <p:nvPicPr>
          <p:cNvPr id="24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6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7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</a:t>
            </a: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9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решение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31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700" y="1587846"/>
            <a:ext cx="13042259" cy="98952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latin typeface="+mn-lt"/>
                <a:ea typeface="Batang" panose="02030600000101010101" pitchFamily="18" charset="-127"/>
              </a:rPr>
              <a:t>Предлагаемая технология,  неразрушающего контроля, позволяет решать широкий спектр инженерных задач:</a:t>
            </a:r>
          </a:p>
        </p:txBody>
      </p:sp>
      <p:sp>
        <p:nvSpPr>
          <p:cNvPr id="12" name="Прямоугольник с двумя скругленными соседними углами 11">
            <a:extLst>
              <a:ext uri="{FF2B5EF4-FFF2-40B4-BE49-F238E27FC236}">
                <a16:creationId xmlns="" xmlns:a16="http://schemas.microsoft.com/office/drawing/2014/main" id="{198DE184-A146-9309-D872-8BB0F428C854}"/>
              </a:ext>
            </a:extLst>
          </p:cNvPr>
          <p:cNvSpPr/>
          <p:nvPr/>
        </p:nvSpPr>
        <p:spPr>
          <a:xfrm rot="10800000">
            <a:off x="7174194" y="3196876"/>
            <a:ext cx="1001366" cy="1001366"/>
          </a:xfrm>
          <a:prstGeom prst="round2SameRect">
            <a:avLst/>
          </a:prstGeom>
          <a:solidFill>
            <a:srgbClr val="0179A0"/>
          </a:solidFill>
          <a:ln>
            <a:noFill/>
          </a:ln>
          <a:effectLst>
            <a:outerShdw blurRad="50800" dist="38100" dir="2700000" algn="tl" rotWithShape="0">
              <a:schemeClr val="accent1">
                <a:lumMod val="50000"/>
                <a:alpha val="60000"/>
              </a:schemeClr>
            </a:outerShdw>
          </a:effectLst>
          <a:scene3d>
            <a:camera prst="orthographicFront"/>
            <a:lightRig rig="threePt" dir="t"/>
          </a:scene3d>
          <a:sp3d prstMaterial="matte">
            <a:contourClr>
              <a:srgbClr val="F1F1F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6FED871-C5FC-FF8C-0CB1-C396791E8F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2077" y="3367398"/>
            <a:ext cx="652454" cy="65245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03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05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134198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УЩЕРБ ОТ ДЕГРАДАЦИИ МНОГОЛЕТНЕМЕРЗЛЫХ ПОРОД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293103" y="2454438"/>
            <a:ext cx="10515210" cy="482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dirty="0">
              <a:solidFill>
                <a:srgbClr val="37849F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pic>
        <p:nvPicPr>
          <p:cNvPr id="3074" name="Picture 2" descr="https://cf2.ppt-online.org/files2/slide/u/ufz2HKZeRMSGFs37n9b8kAP05lohrYCXyOImcDTavB/slide-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46" y="1660110"/>
            <a:ext cx="4808986" cy="360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ro-dachnikov.com/uploads/posts/2021-10/1633331583_22-pro-dachnikov-com-p-doma-na-svayakh-v-yakutii-foto-2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9" b="3576"/>
          <a:stretch/>
        </p:blipFill>
        <p:spPr bwMode="auto">
          <a:xfrm>
            <a:off x="621743" y="5377203"/>
            <a:ext cx="4928966" cy="236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7363320" y="2108188"/>
          <a:ext cx="4918357" cy="38291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79334"/>
                <a:gridCol w="663416"/>
                <a:gridCol w="1063195"/>
                <a:gridCol w="1012412"/>
              </a:tblGrid>
              <a:tr h="1406459">
                <a:tc>
                  <a:txBody>
                    <a:bodyPr/>
                    <a:lstStyle/>
                    <a:p>
                      <a:pPr marL="35560" algn="l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5560"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07340" algn="l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1130" algn="l">
                        <a:lnSpc>
                          <a:spcPts val="1125"/>
                        </a:lnSpc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53035" algn="l">
                        <a:lnSpc>
                          <a:spcPts val="1125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(трлн</a:t>
                      </a:r>
                      <a:r>
                        <a:rPr lang="ru-RU" sz="1200" b="1" spc="-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руб.)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marR="52070" indent="-635" algn="ctr">
                        <a:lnSpc>
                          <a:spcPct val="95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Консерватив-</a:t>
                      </a:r>
                      <a:r>
                        <a:rPr lang="ru-RU" sz="1200" b="1" spc="-23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ный сценарий</a:t>
                      </a:r>
                      <a:r>
                        <a:rPr lang="ru-RU" sz="1200" b="1" spc="-24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(50 млрд руб.</a:t>
                      </a:r>
                      <a:r>
                        <a:rPr lang="ru-RU" sz="1200" b="1" spc="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1200" b="1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год)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325" marR="59055" indent="-635" algn="ctr">
                        <a:lnSpc>
                          <a:spcPct val="95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Негативный</a:t>
                      </a:r>
                      <a:r>
                        <a:rPr lang="ru-RU" sz="1200" b="1" spc="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сценарий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(150</a:t>
                      </a:r>
                      <a:r>
                        <a:rPr lang="ru-RU" sz="1200" b="1" spc="-23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млрд</a:t>
                      </a:r>
                      <a:r>
                        <a:rPr lang="ru-RU" sz="1200" b="1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87020" marR="287020" algn="ctr">
                        <a:lnSpc>
                          <a:spcPts val="108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1200" b="1" spc="-3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год)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795">
                <a:tc>
                  <a:txBody>
                    <a:bodyPr/>
                    <a:lstStyle/>
                    <a:p>
                      <a:pPr marL="35560" marR="27940" algn="l">
                        <a:lnSpc>
                          <a:spcPts val="11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Основные фонды в</a:t>
                      </a:r>
                      <a:r>
                        <a:rPr lang="ru-RU" sz="1200" spc="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арктических регионах</a:t>
                      </a:r>
                      <a:r>
                        <a:rPr lang="ru-RU" sz="1200" spc="-23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России</a:t>
                      </a: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(2015)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9370" marR="3302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28,9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35890" marR="128905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0.17%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33985" algn="l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0.52%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795">
                <a:tc>
                  <a:txBody>
                    <a:bodyPr/>
                    <a:lstStyle/>
                    <a:p>
                      <a:pPr marL="35560" marR="34925" algn="l">
                        <a:lnSpc>
                          <a:spcPts val="11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Здания и сооружения</a:t>
                      </a:r>
                      <a:r>
                        <a:rPr lang="ru-RU" sz="1200" spc="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структуре основных</a:t>
                      </a:r>
                      <a:r>
                        <a:rPr lang="ru-RU" sz="1200" spc="-23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фондов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9370" marR="3302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18.64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35890" marR="128905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0.27%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65735" algn="l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0.8%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795">
                <a:tc>
                  <a:txBody>
                    <a:bodyPr/>
                    <a:lstStyle/>
                    <a:p>
                      <a:pPr marL="35560" marR="85725" algn="just">
                        <a:lnSpc>
                          <a:spcPts val="11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Здания</a:t>
                      </a:r>
                      <a:r>
                        <a:rPr lang="ru-RU" sz="1200" spc="-5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200" spc="-4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сооружения</a:t>
                      </a:r>
                      <a:r>
                        <a:rPr lang="ru-RU" sz="1200" spc="-24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наиболее рисковых</a:t>
                      </a:r>
                      <a:r>
                        <a:rPr lang="ru-RU" sz="1200" spc="-23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регионах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9370" marR="3302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35890" marR="128905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0.41%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l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33985" algn="l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1.25%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281">
                <a:tc>
                  <a:txBody>
                    <a:bodyPr/>
                    <a:lstStyle/>
                    <a:p>
                      <a:pPr marL="35560" algn="l">
                        <a:lnSpc>
                          <a:spcPts val="1125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Отношение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5560" algn="l">
                        <a:lnSpc>
                          <a:spcPts val="1065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региональному</a:t>
                      </a: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ВВП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9370" marR="33020" algn="ctr">
                        <a:spcBef>
                          <a:spcPts val="56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8,16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28905" algn="ctr">
                        <a:spcBef>
                          <a:spcPts val="56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0.61%</a:t>
                      </a:r>
                      <a:endParaRPr lang="ru-RU" sz="13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algn="l">
                        <a:spcBef>
                          <a:spcPts val="56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1.84%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641833" y="1523138"/>
            <a:ext cx="8534034" cy="365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421" marR="587372" indent="-8168">
              <a:lnSpc>
                <a:spcPct val="95000"/>
              </a:lnSpc>
              <a:spcBef>
                <a:spcPts val="327"/>
              </a:spcBef>
            </a:pPr>
            <a:r>
              <a:rPr lang="ru-RU" sz="1871" b="1" dirty="0">
                <a:latin typeface="Times New Roman"/>
                <a:ea typeface="Times New Roman"/>
              </a:rPr>
              <a:t>Оценка</a:t>
            </a:r>
            <a:r>
              <a:rPr lang="ru-RU" sz="1871" b="1" spc="-53" dirty="0">
                <a:latin typeface="Times New Roman"/>
                <a:ea typeface="Times New Roman"/>
              </a:rPr>
              <a:t> </a:t>
            </a:r>
            <a:r>
              <a:rPr lang="ru-RU" sz="1871" b="1" dirty="0">
                <a:latin typeface="Times New Roman"/>
                <a:ea typeface="Times New Roman"/>
              </a:rPr>
              <a:t>потенциального</a:t>
            </a:r>
            <a:r>
              <a:rPr lang="ru-RU" sz="1871" b="1" spc="-47" dirty="0">
                <a:latin typeface="Times New Roman"/>
                <a:ea typeface="Times New Roman"/>
              </a:rPr>
              <a:t> </a:t>
            </a:r>
            <a:r>
              <a:rPr lang="ru-RU" sz="1871" b="1" dirty="0">
                <a:latin typeface="Times New Roman"/>
                <a:ea typeface="Times New Roman"/>
              </a:rPr>
              <a:t>ущерба</a:t>
            </a:r>
            <a:r>
              <a:rPr lang="ru-RU" sz="1871" b="1" spc="-304" dirty="0">
                <a:latin typeface="Times New Roman"/>
                <a:ea typeface="Times New Roman"/>
              </a:rPr>
              <a:t> </a:t>
            </a:r>
            <a:r>
              <a:rPr lang="ru-RU" sz="1871" b="1" dirty="0">
                <a:latin typeface="Times New Roman"/>
                <a:ea typeface="Times New Roman"/>
              </a:rPr>
              <a:t>от</a:t>
            </a:r>
            <a:r>
              <a:rPr lang="ru-RU" sz="1871" b="1" spc="-29" dirty="0">
                <a:latin typeface="Times New Roman"/>
                <a:ea typeface="Times New Roman"/>
              </a:rPr>
              <a:t> </a:t>
            </a:r>
            <a:r>
              <a:rPr lang="ru-RU" sz="1871" b="1" dirty="0">
                <a:latin typeface="Times New Roman"/>
                <a:ea typeface="Times New Roman"/>
              </a:rPr>
              <a:t>деградации</a:t>
            </a:r>
            <a:r>
              <a:rPr lang="ru-RU" sz="1871" b="1" spc="-23" dirty="0">
                <a:latin typeface="Times New Roman"/>
                <a:ea typeface="Times New Roman"/>
              </a:rPr>
              <a:t> в</a:t>
            </a:r>
            <a:r>
              <a:rPr lang="ru-RU" sz="1871" b="1" dirty="0">
                <a:latin typeface="Times New Roman"/>
                <a:ea typeface="Times New Roman"/>
              </a:rPr>
              <a:t>ечной</a:t>
            </a:r>
            <a:r>
              <a:rPr lang="ru-RU" sz="1871" b="1" spc="-23" dirty="0">
                <a:latin typeface="Times New Roman"/>
                <a:ea typeface="Times New Roman"/>
              </a:rPr>
              <a:t> м</a:t>
            </a:r>
            <a:r>
              <a:rPr lang="ru-RU" sz="1871" b="1" dirty="0">
                <a:latin typeface="Times New Roman"/>
                <a:ea typeface="Times New Roman"/>
              </a:rPr>
              <a:t>ерзлоты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24174" y="6126524"/>
            <a:ext cx="7562870" cy="1733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19" marR="28218" algn="just">
              <a:lnSpc>
                <a:spcPct val="95000"/>
              </a:lnSpc>
              <a:spcBef>
                <a:spcPts val="573"/>
              </a:spcBef>
            </a:pPr>
            <a:r>
              <a:rPr lang="ru-RU" sz="1871" dirty="0">
                <a:latin typeface="Times New Roman"/>
                <a:ea typeface="Times New Roman"/>
              </a:rPr>
              <a:t>Консервативная оценка - </a:t>
            </a:r>
            <a:r>
              <a:rPr lang="ru-RU" sz="1871" b="1" dirty="0">
                <a:latin typeface="Times New Roman"/>
                <a:ea typeface="Times New Roman"/>
              </a:rPr>
              <a:t>55 млрд рублей ущерба от аварий</a:t>
            </a:r>
            <a:r>
              <a:rPr lang="ru-RU" sz="1871" dirty="0">
                <a:latin typeface="Times New Roman"/>
                <a:ea typeface="Times New Roman"/>
              </a:rPr>
              <a:t>, связанных с деградацией вечномерзлых грунтов в год, </a:t>
            </a:r>
            <a:r>
              <a:rPr lang="ru-RU" sz="1871" spc="6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максимальной</a:t>
            </a:r>
            <a:r>
              <a:rPr lang="ru-RU" sz="1871" spc="6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оценкой</a:t>
            </a:r>
            <a:r>
              <a:rPr lang="ru-RU" sz="1871" spc="6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НИИ</a:t>
            </a:r>
            <a:r>
              <a:rPr lang="ru-RU" sz="1871" spc="6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водных</a:t>
            </a:r>
            <a:r>
              <a:rPr lang="ru-RU" sz="1871" spc="6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проблем</a:t>
            </a:r>
            <a:r>
              <a:rPr lang="ru-RU" sz="1871" spc="-304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РАН на уровне 150 млрд руб. в год. Сопоставление этих данных - при консервативном сценарии ущерб составляет в среднем</a:t>
            </a:r>
            <a:r>
              <a:rPr lang="ru-RU" sz="1871" spc="6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0,5%</a:t>
            </a:r>
            <a:r>
              <a:rPr lang="ru-RU" sz="1871" spc="-41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от</a:t>
            </a:r>
            <a:r>
              <a:rPr lang="ru-RU" sz="1871" spc="-35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стоимости основных фондов,</a:t>
            </a:r>
            <a:r>
              <a:rPr lang="ru-RU" sz="1871" spc="-41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а</a:t>
            </a:r>
            <a:r>
              <a:rPr lang="ru-RU" sz="1871" spc="-35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при</a:t>
            </a:r>
            <a:r>
              <a:rPr lang="ru-RU" sz="1871" spc="-41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негативном</a:t>
            </a:r>
            <a:r>
              <a:rPr lang="ru-RU" sz="1871" spc="-35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сценарии</a:t>
            </a:r>
            <a:r>
              <a:rPr lang="ru-RU" sz="1871" spc="-47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–</a:t>
            </a:r>
            <a:r>
              <a:rPr lang="ru-RU" sz="1871" spc="-304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около</a:t>
            </a:r>
            <a:r>
              <a:rPr lang="ru-RU" sz="1871" spc="-6" dirty="0">
                <a:latin typeface="Times New Roman"/>
                <a:ea typeface="Times New Roman"/>
              </a:rPr>
              <a:t> </a:t>
            </a:r>
            <a:r>
              <a:rPr lang="ru-RU" sz="1871" dirty="0">
                <a:latin typeface="Times New Roman"/>
                <a:ea typeface="Times New Roman"/>
              </a:rPr>
              <a:t>1,5% </a:t>
            </a:r>
          </a:p>
        </p:txBody>
      </p:sp>
      <p:sp>
        <p:nvSpPr>
          <p:cNvPr id="15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7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00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решение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46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329609" y="2807368"/>
            <a:ext cx="6408075" cy="5212682"/>
          </a:xfrm>
          <a:prstGeom prst="rect">
            <a:avLst/>
          </a:prstGeom>
        </p:spPr>
        <p:txBody>
          <a:bodyPr lIns="91427" tIns="45713" rIns="91427" bIns="45713">
            <a:normAutofit lnSpcReduction="10000"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93696" indent="-285711" algn="just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24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Продукт проекта – аппаратно- программный комплекс на основе волновой технологии</a:t>
            </a:r>
            <a:r>
              <a:rPr lang="ru-RU" sz="2400" b="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позволяющий локализовать аномальные зоны в конструкции.  Он позволяет быстро выполнять работы  по обследованию зданий и сооружений.  </a:t>
            </a:r>
          </a:p>
          <a:p>
            <a:pPr marL="393696" indent="-285711" algn="just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24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Цель </a:t>
            </a:r>
            <a:r>
              <a:rPr lang="ru-RU" sz="240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проекта </a:t>
            </a:r>
            <a:r>
              <a:rPr lang="ru-RU" sz="2400" b="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- Создание для каждого здания и сооружения в России </a:t>
            </a:r>
            <a:r>
              <a:rPr lang="ru-RU" sz="240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карты «технического состояния (здоровья)»</a:t>
            </a:r>
            <a:r>
              <a:rPr lang="ru-RU" sz="2400" b="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 на основе </a:t>
            </a:r>
            <a:r>
              <a:rPr lang="ru-RU" sz="2400" b="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волновой технологии.</a:t>
            </a:r>
            <a:endParaRPr lang="ru-RU" sz="24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393696" indent="-285711" algn="just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240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Эффекты </a:t>
            </a:r>
            <a:r>
              <a:rPr lang="ru-RU" sz="24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проекта </a:t>
            </a:r>
            <a:r>
              <a:rPr lang="ru-RU" sz="2400" b="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– обеспечение безопасности эксплуатируемых сооружений. </a:t>
            </a:r>
            <a:endParaRPr lang="ru-RU" sz="24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393696" indent="-285711" algn="just">
              <a:spcBef>
                <a:spcPts val="501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pic>
        <p:nvPicPr>
          <p:cNvPr id="9" name="Google Shape;175;p6"/>
          <p:cNvPicPr preferRelativeResize="0"/>
          <p:nvPr/>
        </p:nvPicPr>
        <p:blipFill rotWithShape="1">
          <a:blip r:embed="rId7">
            <a:alphaModFix/>
          </a:blip>
          <a:srcRect l="4257" r="12266" b="11015"/>
          <a:stretch/>
        </p:blipFill>
        <p:spPr>
          <a:xfrm>
            <a:off x="8371305" y="3983759"/>
            <a:ext cx="5886033" cy="39097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700" y="1587846"/>
            <a:ext cx="13042259" cy="98952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latin typeface="+mn-lt"/>
                <a:ea typeface="Batang" panose="02030600000101010101" pitchFamily="18" charset="-127"/>
              </a:rPr>
              <a:t>ВСЕ ВИДЯТ СЛЕДСТВИЕ, МЫ - ПРИЧИНУ! </a:t>
            </a:r>
          </a:p>
          <a:p>
            <a:pPr algn="ctr"/>
            <a:r>
              <a:rPr lang="ru-RU" sz="2000" b="1" dirty="0" smtClean="0">
                <a:latin typeface="+mn-lt"/>
                <a:ea typeface="Batang" panose="02030600000101010101" pitchFamily="18" charset="-127"/>
              </a:rPr>
              <a:t>СКРЫТЫЕ ДЕФЕКТЫ, УСТОЙЧИВОСТЬ, ОСТАТОЧНЫЙ РЕСУРС ЗДАНИЙ И СООРУЖЕНИЙ</a:t>
            </a:r>
            <a:endParaRPr lang="ru-RU" sz="2000" b="1" dirty="0">
              <a:latin typeface="+mn-lt"/>
              <a:ea typeface="Batang" panose="02030600000101010101" pitchFamily="18" charset="-127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DCFD4CF-97DC-405A-82B8-AA42F904945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7" r="11447"/>
          <a:stretch/>
        </p:blipFill>
        <p:spPr>
          <a:xfrm>
            <a:off x="7184830" y="2642172"/>
            <a:ext cx="4908884" cy="28127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0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04E86B0-F428-78E9-4CF8-4D4ABBB77266}"/>
              </a:ext>
            </a:extLst>
          </p:cNvPr>
          <p:cNvSpPr/>
          <p:nvPr/>
        </p:nvSpPr>
        <p:spPr>
          <a:xfrm>
            <a:off x="342548" y="2609973"/>
            <a:ext cx="13646168" cy="5148121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>
              <a:solidFill>
                <a:prstClr val="white"/>
              </a:solidFill>
            </a:endParaRPr>
          </a:p>
        </p:txBody>
      </p:sp>
      <p:sp>
        <p:nvSpPr>
          <p:cNvPr id="4" name="Google Shape;84;p17">
            <a:extLst>
              <a:ext uri="{FF2B5EF4-FFF2-40B4-BE49-F238E27FC236}">
                <a16:creationId xmlns:a16="http://schemas.microsoft.com/office/drawing/2014/main" xmlns="" id="{D5EF4F5F-C0C1-2219-148A-B790556C8A97}"/>
              </a:ext>
            </a:extLst>
          </p:cNvPr>
          <p:cNvSpPr/>
          <p:nvPr/>
        </p:nvSpPr>
        <p:spPr>
          <a:xfrm>
            <a:off x="2778410" y="2953566"/>
            <a:ext cx="3954706" cy="3954709"/>
          </a:xfrm>
          <a:prstGeom prst="ellipse">
            <a:avLst/>
          </a:prstGeom>
          <a:solidFill>
            <a:srgbClr val="0179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2105">
              <a:solidFill>
                <a:prstClr val="white"/>
              </a:solidFill>
            </a:endParaRPr>
          </a:p>
        </p:txBody>
      </p:sp>
      <p:sp>
        <p:nvSpPr>
          <p:cNvPr id="5" name="Google Shape;85;p17">
            <a:extLst>
              <a:ext uri="{FF2B5EF4-FFF2-40B4-BE49-F238E27FC236}">
                <a16:creationId xmlns:a16="http://schemas.microsoft.com/office/drawing/2014/main" xmlns="" id="{216A6085-2276-91B7-29CB-397127D8A574}"/>
              </a:ext>
            </a:extLst>
          </p:cNvPr>
          <p:cNvSpPr/>
          <p:nvPr/>
        </p:nvSpPr>
        <p:spPr>
          <a:xfrm>
            <a:off x="3219918" y="3836584"/>
            <a:ext cx="3071979" cy="307198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2105">
              <a:solidFill>
                <a:prstClr val="white"/>
              </a:solidFill>
            </a:endParaRPr>
          </a:p>
        </p:txBody>
      </p:sp>
      <p:sp>
        <p:nvSpPr>
          <p:cNvPr id="6" name="Google Shape;86;p17">
            <a:extLst>
              <a:ext uri="{FF2B5EF4-FFF2-40B4-BE49-F238E27FC236}">
                <a16:creationId xmlns:a16="http://schemas.microsoft.com/office/drawing/2014/main" xmlns="" id="{5B627F46-29A3-F05C-7396-5FE34E25EF6C}"/>
              </a:ext>
            </a:extLst>
          </p:cNvPr>
          <p:cNvSpPr/>
          <p:nvPr/>
        </p:nvSpPr>
        <p:spPr>
          <a:xfrm>
            <a:off x="3688500" y="4773749"/>
            <a:ext cx="2134655" cy="21346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2105" dirty="0">
              <a:solidFill>
                <a:prstClr val="white"/>
              </a:solidFill>
            </a:endParaRPr>
          </a:p>
        </p:txBody>
      </p:sp>
      <p:sp>
        <p:nvSpPr>
          <p:cNvPr id="22" name="Rectangle 66">
            <a:extLst>
              <a:ext uri="{FF2B5EF4-FFF2-40B4-BE49-F238E27FC236}">
                <a16:creationId xmlns:a16="http://schemas.microsoft.com/office/drawing/2014/main" xmlns="" id="{9BBC7C2A-BAE0-8AE6-D810-DF7A488C7EC5}"/>
              </a:ext>
            </a:extLst>
          </p:cNvPr>
          <p:cNvSpPr/>
          <p:nvPr/>
        </p:nvSpPr>
        <p:spPr>
          <a:xfrm>
            <a:off x="891183" y="2953278"/>
            <a:ext cx="2196692" cy="452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39" b="1" dirty="0">
                <a:solidFill>
                  <a:prstClr val="black"/>
                </a:solidFill>
                <a:latin typeface="Proxima Nova Rg" panose="02000506030000020004" pitchFamily="2" charset="0"/>
              </a:rPr>
              <a:t>100 млрд руб.</a:t>
            </a:r>
            <a:endParaRPr lang="en-US" sz="2339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30" name="Rectangle 66">
            <a:extLst>
              <a:ext uri="{FF2B5EF4-FFF2-40B4-BE49-F238E27FC236}">
                <a16:creationId xmlns:a16="http://schemas.microsoft.com/office/drawing/2014/main" xmlns="" id="{9BBC7C2A-BAE0-8AE6-D810-DF7A488C7EC5}"/>
              </a:ext>
            </a:extLst>
          </p:cNvPr>
          <p:cNvSpPr/>
          <p:nvPr/>
        </p:nvSpPr>
        <p:spPr>
          <a:xfrm>
            <a:off x="6826590" y="6605642"/>
            <a:ext cx="7238732" cy="12003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4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Proxima Nova Rg" panose="02000506030000020004" pitchFamily="2" charset="0"/>
              </a:rPr>
              <a:t>БИЗНЕС МОДЕЛЬ: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Proxima Nova Rg" panose="02000506030000020004" pitchFamily="2" charset="0"/>
              </a:rPr>
              <a:t>обследование </a:t>
            </a:r>
            <a:r>
              <a:rPr lang="ru-RU" sz="2400" dirty="0">
                <a:solidFill>
                  <a:prstClr val="black"/>
                </a:solidFill>
                <a:latin typeface="Proxima Nova Rg" panose="02000506030000020004" pitchFamily="2" charset="0"/>
              </a:rPr>
              <a:t>своими силами, </a:t>
            </a:r>
            <a:endParaRPr lang="ru-RU" sz="2400" dirty="0" smtClean="0">
              <a:solidFill>
                <a:prstClr val="black"/>
              </a:solidFill>
              <a:latin typeface="Proxima Nova Rg" panose="0200050603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Proxima Nova Rg" panose="02000506030000020004" pitchFamily="2" charset="0"/>
              </a:rPr>
              <a:t>обследование </a:t>
            </a:r>
            <a:r>
              <a:rPr lang="ru-RU" sz="2400" dirty="0">
                <a:solidFill>
                  <a:prstClr val="black"/>
                </a:solidFill>
                <a:latin typeface="Proxima Nova Rg" panose="02000506030000020004" pitchFamily="2" charset="0"/>
              </a:rPr>
              <a:t>по франшизе (партнеры).</a:t>
            </a:r>
            <a:endParaRPr lang="en-US" sz="2400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18" name="Rectangle 66">
            <a:extLst>
              <a:ext uri="{FF2B5EF4-FFF2-40B4-BE49-F238E27FC236}">
                <a16:creationId xmlns:a16="http://schemas.microsoft.com/office/drawing/2014/main" xmlns="" id="{9BBC7C2A-BAE0-8AE6-D810-DF7A488C7EC5}"/>
              </a:ext>
            </a:extLst>
          </p:cNvPr>
          <p:cNvSpPr/>
          <p:nvPr/>
        </p:nvSpPr>
        <p:spPr>
          <a:xfrm>
            <a:off x="8335784" y="3053070"/>
            <a:ext cx="4158143" cy="740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>Исходя из общего количества</a:t>
            </a:r>
            <a:r>
              <a:rPr lang="en-US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/>
            </a:r>
            <a:br>
              <a:rPr lang="en-US" sz="2105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r>
              <a:rPr lang="ru-RU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>недвижимости в РФ.</a:t>
            </a:r>
            <a:endParaRPr lang="en-US" sz="2105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19" name="Rectangle 66">
            <a:extLst>
              <a:ext uri="{FF2B5EF4-FFF2-40B4-BE49-F238E27FC236}">
                <a16:creationId xmlns:a16="http://schemas.microsoft.com/office/drawing/2014/main" xmlns="" id="{9BBC7C2A-BAE0-8AE6-D810-DF7A488C7EC5}"/>
              </a:ext>
            </a:extLst>
          </p:cNvPr>
          <p:cNvSpPr/>
          <p:nvPr/>
        </p:nvSpPr>
        <p:spPr>
          <a:xfrm>
            <a:off x="8335784" y="4300083"/>
            <a:ext cx="6040800" cy="740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>По статистическим данным,</a:t>
            </a:r>
            <a:r>
              <a:rPr lang="en-US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/>
            </a:r>
            <a:br>
              <a:rPr lang="en-US" sz="2105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r>
              <a:rPr lang="ru-RU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>рынок обследование в РФ.</a:t>
            </a:r>
            <a:endParaRPr lang="en-US" sz="2105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C78C5C59-6480-F26E-82A6-7B39A4852833}"/>
              </a:ext>
            </a:extLst>
          </p:cNvPr>
          <p:cNvSpPr txBox="1">
            <a:spLocks/>
          </p:cNvSpPr>
          <p:nvPr/>
        </p:nvSpPr>
        <p:spPr>
          <a:xfrm>
            <a:off x="958110" y="463108"/>
            <a:ext cx="12158313" cy="1125223"/>
          </a:xfrm>
          <a:prstGeom prst="rect">
            <a:avLst/>
          </a:prstGeom>
        </p:spPr>
        <p:txBody>
          <a:bodyPr vert="horz" lIns="106930" tIns="53465" rIns="106930" bIns="53465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145" b="1" dirty="0">
              <a:solidFill>
                <a:prstClr val="black"/>
              </a:solidFill>
              <a:latin typeface="Proxima Nova Rg" panose="02000506030000020004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A0CDBCD1-11A3-A31E-8775-1F496C617A6A}"/>
              </a:ext>
            </a:extLst>
          </p:cNvPr>
          <p:cNvCxnSpPr/>
          <p:nvPr/>
        </p:nvCxnSpPr>
        <p:spPr>
          <a:xfrm>
            <a:off x="977586" y="3430980"/>
            <a:ext cx="6519915" cy="0"/>
          </a:xfrm>
          <a:prstGeom prst="line">
            <a:avLst/>
          </a:prstGeom>
          <a:ln w="12700">
            <a:solidFill>
              <a:srgbClr val="0179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xmlns="" id="{39C385B8-A424-DC0B-2196-A53975549BE2}"/>
              </a:ext>
            </a:extLst>
          </p:cNvPr>
          <p:cNvSpPr/>
          <p:nvPr/>
        </p:nvSpPr>
        <p:spPr>
          <a:xfrm>
            <a:off x="6886327" y="3136804"/>
            <a:ext cx="1196508" cy="565172"/>
          </a:xfrm>
          <a:prstGeom prst="roundRect">
            <a:avLst/>
          </a:prstGeom>
          <a:solidFill>
            <a:srgbClr val="017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>
              <a:solidFill>
                <a:prstClr val="white"/>
              </a:solidFill>
            </a:endParaRPr>
          </a:p>
        </p:txBody>
      </p:sp>
      <p:sp>
        <p:nvSpPr>
          <p:cNvPr id="9" name="Rectangle 66">
            <a:extLst>
              <a:ext uri="{FF2B5EF4-FFF2-40B4-BE49-F238E27FC236}">
                <a16:creationId xmlns:a16="http://schemas.microsoft.com/office/drawing/2014/main" xmlns="" id="{9BBC7C2A-BAE0-8AE6-D810-DF7A488C7EC5}"/>
              </a:ext>
            </a:extLst>
          </p:cNvPr>
          <p:cNvSpPr/>
          <p:nvPr/>
        </p:nvSpPr>
        <p:spPr>
          <a:xfrm>
            <a:off x="6995135" y="3151367"/>
            <a:ext cx="911340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7" b="1" dirty="0">
                <a:solidFill>
                  <a:prstClr val="white"/>
                </a:solidFill>
                <a:latin typeface="Proxima Nova Rg" panose="02000506030000020004" pitchFamily="2" charset="0"/>
              </a:rPr>
              <a:t>TAM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44D11435-6B2D-8435-8311-7A2D614CA695}"/>
              </a:ext>
            </a:extLst>
          </p:cNvPr>
          <p:cNvCxnSpPr/>
          <p:nvPr/>
        </p:nvCxnSpPr>
        <p:spPr>
          <a:xfrm>
            <a:off x="977586" y="4677993"/>
            <a:ext cx="6519915" cy="0"/>
          </a:xfrm>
          <a:prstGeom prst="line">
            <a:avLst/>
          </a:prstGeom>
          <a:ln w="12700">
            <a:solidFill>
              <a:srgbClr val="AF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xmlns="" id="{B8154740-456F-6658-A78E-E81D7340E59C}"/>
              </a:ext>
            </a:extLst>
          </p:cNvPr>
          <p:cNvSpPr/>
          <p:nvPr/>
        </p:nvSpPr>
        <p:spPr>
          <a:xfrm>
            <a:off x="6886327" y="4383817"/>
            <a:ext cx="1196508" cy="565172"/>
          </a:xfrm>
          <a:prstGeom prst="round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>
              <a:solidFill>
                <a:prstClr val="white"/>
              </a:solidFill>
            </a:endParaRPr>
          </a:p>
        </p:txBody>
      </p:sp>
      <p:sp>
        <p:nvSpPr>
          <p:cNvPr id="12" name="Rectangle 72">
            <a:extLst>
              <a:ext uri="{FF2B5EF4-FFF2-40B4-BE49-F238E27FC236}">
                <a16:creationId xmlns:a16="http://schemas.microsoft.com/office/drawing/2014/main" xmlns="" id="{9A2428DD-4721-773F-3826-F3EAB852F025}"/>
              </a:ext>
            </a:extLst>
          </p:cNvPr>
          <p:cNvSpPr/>
          <p:nvPr/>
        </p:nvSpPr>
        <p:spPr>
          <a:xfrm>
            <a:off x="6992325" y="4401618"/>
            <a:ext cx="934871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7" b="1" dirty="0">
                <a:solidFill>
                  <a:prstClr val="white"/>
                </a:solidFill>
                <a:latin typeface="Proxima Nova Rg" panose="02000506030000020004" pitchFamily="2" charset="0"/>
              </a:rPr>
              <a:t>SAM</a:t>
            </a:r>
          </a:p>
        </p:txBody>
      </p:sp>
      <p:sp>
        <p:nvSpPr>
          <p:cNvPr id="32" name="Rectangle 66">
            <a:extLst>
              <a:ext uri="{FF2B5EF4-FFF2-40B4-BE49-F238E27FC236}">
                <a16:creationId xmlns:a16="http://schemas.microsoft.com/office/drawing/2014/main" xmlns="" id="{13A934C9-5264-ABFA-EA27-387EF9C01B78}"/>
              </a:ext>
            </a:extLst>
          </p:cNvPr>
          <p:cNvSpPr/>
          <p:nvPr/>
        </p:nvSpPr>
        <p:spPr>
          <a:xfrm>
            <a:off x="891183" y="4185668"/>
            <a:ext cx="2025170" cy="452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39" b="1" dirty="0">
                <a:solidFill>
                  <a:prstClr val="black"/>
                </a:solidFill>
                <a:latin typeface="Proxima Nova Rg" panose="02000506030000020004" pitchFamily="2" charset="0"/>
              </a:rPr>
              <a:t>25 млрд руб.</a:t>
            </a:r>
            <a:endParaRPr lang="en-US" sz="2339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12326AA9-5EB2-7C94-1C8F-5F775F9C9C0F}"/>
              </a:ext>
            </a:extLst>
          </p:cNvPr>
          <p:cNvCxnSpPr/>
          <p:nvPr/>
        </p:nvCxnSpPr>
        <p:spPr>
          <a:xfrm>
            <a:off x="977586" y="5925005"/>
            <a:ext cx="6519915" cy="0"/>
          </a:xfrm>
          <a:prstGeom prst="line">
            <a:avLst/>
          </a:prstGeom>
          <a:ln w="12700">
            <a:solidFill>
              <a:srgbClr val="76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xmlns="" id="{D2D8E724-74C1-7C76-FF9D-AF5597E294A5}"/>
              </a:ext>
            </a:extLst>
          </p:cNvPr>
          <p:cNvSpPr/>
          <p:nvPr/>
        </p:nvSpPr>
        <p:spPr>
          <a:xfrm>
            <a:off x="6886327" y="5630829"/>
            <a:ext cx="1196508" cy="565172"/>
          </a:xfrm>
          <a:prstGeom prst="round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105">
              <a:solidFill>
                <a:prstClr val="white"/>
              </a:solidFill>
            </a:endParaRPr>
          </a:p>
        </p:txBody>
      </p:sp>
      <p:sp>
        <p:nvSpPr>
          <p:cNvPr id="15" name="Rectangle 78">
            <a:extLst>
              <a:ext uri="{FF2B5EF4-FFF2-40B4-BE49-F238E27FC236}">
                <a16:creationId xmlns:a16="http://schemas.microsoft.com/office/drawing/2014/main" xmlns="" id="{D3D6CB2A-E237-0F2C-E978-819BB454D5EF}"/>
              </a:ext>
            </a:extLst>
          </p:cNvPr>
          <p:cNvSpPr/>
          <p:nvPr/>
        </p:nvSpPr>
        <p:spPr>
          <a:xfrm>
            <a:off x="6977329" y="5654012"/>
            <a:ext cx="987771" cy="52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7" b="1" dirty="0">
                <a:solidFill>
                  <a:prstClr val="white"/>
                </a:solidFill>
                <a:latin typeface="Proxima Nova Rg" panose="02000506030000020004" pitchFamily="2" charset="0"/>
              </a:rPr>
              <a:t>SOM</a:t>
            </a:r>
          </a:p>
        </p:txBody>
      </p:sp>
      <p:sp>
        <p:nvSpPr>
          <p:cNvPr id="35" name="Rectangle 66">
            <a:extLst>
              <a:ext uri="{FF2B5EF4-FFF2-40B4-BE49-F238E27FC236}">
                <a16:creationId xmlns:a16="http://schemas.microsoft.com/office/drawing/2014/main" xmlns="" id="{6D62206C-155B-DDEA-DDDC-67E3DA480AAD}"/>
              </a:ext>
            </a:extLst>
          </p:cNvPr>
          <p:cNvSpPr/>
          <p:nvPr/>
        </p:nvSpPr>
        <p:spPr>
          <a:xfrm>
            <a:off x="891184" y="5418059"/>
            <a:ext cx="1853649" cy="452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39" b="1" dirty="0">
                <a:solidFill>
                  <a:prstClr val="black"/>
                </a:solidFill>
                <a:latin typeface="Proxima Nova Rg" panose="02000506030000020004" pitchFamily="2" charset="0"/>
              </a:rPr>
              <a:t>5 млрд руб.</a:t>
            </a:r>
            <a:endParaRPr lang="en-US" sz="2339" b="1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24" name="Rectangle 66">
            <a:extLst>
              <a:ext uri="{FF2B5EF4-FFF2-40B4-BE49-F238E27FC236}">
                <a16:creationId xmlns:a16="http://schemas.microsoft.com/office/drawing/2014/main" xmlns="" id="{9BBC7C2A-BAE0-8AE6-D810-DF7A488C7EC5}"/>
              </a:ext>
            </a:extLst>
          </p:cNvPr>
          <p:cNvSpPr/>
          <p:nvPr/>
        </p:nvSpPr>
        <p:spPr>
          <a:xfrm>
            <a:off x="8335784" y="5557029"/>
            <a:ext cx="5781569" cy="1064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>Может составить  доля ООО «</a:t>
            </a:r>
            <a:r>
              <a:rPr lang="ru-RU" sz="2105" dirty="0" err="1">
                <a:solidFill>
                  <a:prstClr val="black"/>
                </a:solidFill>
                <a:latin typeface="Proxima Nova Rg" panose="02000506030000020004" pitchFamily="2" charset="0"/>
              </a:rPr>
              <a:t>АльфаСейсмика</a:t>
            </a:r>
            <a:r>
              <a:rPr lang="ru-RU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>»</a:t>
            </a:r>
            <a:r>
              <a:rPr lang="en-US" sz="2105" dirty="0">
                <a:solidFill>
                  <a:prstClr val="black"/>
                </a:solidFill>
                <a:latin typeface="Proxima Nova Rg" panose="02000506030000020004" pitchFamily="2" charset="0"/>
              </a:rPr>
              <a:t/>
            </a:r>
            <a:br>
              <a:rPr lang="en-US" sz="2105" dirty="0">
                <a:solidFill>
                  <a:prstClr val="black"/>
                </a:solidFill>
                <a:latin typeface="Proxima Nova Rg" panose="02000506030000020004" pitchFamily="2" charset="0"/>
              </a:rPr>
            </a:br>
            <a:endParaRPr lang="en-US" sz="2105" dirty="0">
              <a:solidFill>
                <a:prstClr val="black"/>
              </a:solidFill>
              <a:latin typeface="Proxima Nova Rg" panose="02000506030000020004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8" y="1486177"/>
            <a:ext cx="14257325" cy="564775"/>
          </a:xfrm>
          <a:prstGeom prst="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rgbClr val="5B9BD5">
                  <a:lumMod val="45000"/>
                  <a:lumOff val="55000"/>
                </a:srgbClr>
              </a:gs>
              <a:gs pos="83000">
                <a:srgbClr val="5B9BD5">
                  <a:lumMod val="45000"/>
                  <a:lumOff val="55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51960" rIns="0" bIns="51960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250438">
              <a:defRPr/>
            </a:pPr>
            <a:r>
              <a:rPr lang="ru-RU" sz="2807" b="1" dirty="0">
                <a:solidFill>
                  <a:sysClr val="windowText" lastClr="000000"/>
                </a:solidFill>
                <a:latin typeface="Calibri"/>
                <a:ea typeface="Batang" panose="02030600000101010101" pitchFamily="18" charset="-127"/>
              </a:rPr>
              <a:t>Постоянный мониторинг сооружений на ММГ увеличивает рынок в несколько раз!</a:t>
            </a:r>
            <a:r>
              <a:rPr lang="ru-RU" sz="3274" dirty="0">
                <a:solidFill>
                  <a:srgbClr val="37849F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  </a:t>
            </a:r>
          </a:p>
        </p:txBody>
      </p:sp>
      <p:pic>
        <p:nvPicPr>
          <p:cNvPr id="26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36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7" name="Object11"/>
          <p:cNvSpPr/>
          <p:nvPr/>
        </p:nvSpPr>
        <p:spPr>
          <a:xfrm>
            <a:off x="12508172" y="189435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00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00</a:t>
            </a:r>
            <a:endParaRPr lang="en-US" sz="6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24830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9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7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3" rIns="0" bIns="44433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Емкость рынка в </a:t>
            </a:r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РФ 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74193" y="1514073"/>
            <a:ext cx="6659753" cy="9065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7973" y="189578"/>
            <a:ext cx="1297601" cy="853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699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00</a:t>
            </a:r>
            <a:endParaRPr lang="en-US" sz="66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5075" y="1507973"/>
            <a:ext cx="6659753" cy="90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346" y="1004331"/>
            <a:ext cx="11341980" cy="497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РОССИЙСКОЕ ИННОВАЦИОННОЕ ОБОРУДОВАНИЕ </a:t>
            </a:r>
            <a:r>
              <a:rPr lang="en-US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D-REG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293103" y="2454438"/>
            <a:ext cx="10515210" cy="482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1" rIns="0" bIns="44431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dirty="0">
              <a:solidFill>
                <a:srgbClr val="37849F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5550709" y="1535339"/>
            <a:ext cx="8614844" cy="5475084"/>
          </a:xfrm>
          <a:prstGeom prst="rect">
            <a:avLst/>
          </a:prstGeom>
        </p:spPr>
        <p:txBody>
          <a:bodyPr vert="horz" lIns="91437" tIns="45718" rIns="91437" bIns="4571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-RU" sz="2339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Метод обследования  (выделения стоячих волн из микросейсм) является пассивным сейсмическим методом (метод без вибрационного или ударного воздействия на объект исследования), для получения качественного результата необходимо использование низко шумного высокоточного оборудования. В</a:t>
            </a:r>
            <a:r>
              <a:rPr lang="ru-RU" sz="2339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 Новосибирском Академгородке были разработаны цифровые регистраторы </a:t>
            </a:r>
            <a:r>
              <a:rPr lang="en-US" sz="2339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D</a:t>
            </a:r>
            <a:r>
              <a:rPr lang="ru-RU" sz="2339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-</a:t>
            </a:r>
            <a:r>
              <a:rPr lang="en-US" sz="2339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REG</a:t>
            </a:r>
            <a:r>
              <a:rPr lang="ru-RU" sz="2339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, подходящие под потребности метода. Эти регистраторы характеризуются существенно меньшим уровнем внутренних шумов, что позволяет проводить более точные измерения (в сравнении с аналогичным оборудованием).</a:t>
            </a:r>
            <a:endParaRPr lang="ru-RU" sz="2339" dirty="0"/>
          </a:p>
        </p:txBody>
      </p:sp>
      <p:pic>
        <p:nvPicPr>
          <p:cNvPr id="18" name="Рисунок 17"/>
          <p:cNvPicPr/>
          <p:nvPr/>
        </p:nvPicPr>
        <p:blipFill>
          <a:blip r:embed="rId7"/>
          <a:stretch>
            <a:fillRect/>
          </a:stretch>
        </p:blipFill>
        <p:spPr>
          <a:xfrm>
            <a:off x="8249" y="1644759"/>
            <a:ext cx="5395105" cy="4664955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 rotWithShape="1">
          <a:blip r:embed="rId8"/>
          <a:srcRect l="27613" t="11672" r="24348" b="16414"/>
          <a:stretch/>
        </p:blipFill>
        <p:spPr>
          <a:xfrm>
            <a:off x="409643" y="6309714"/>
            <a:ext cx="4993711" cy="14810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7038" y="7477077"/>
            <a:ext cx="1318918" cy="627377"/>
          </a:xfrm>
          <a:prstGeom prst="rect">
            <a:avLst/>
          </a:prstGeom>
        </p:spPr>
      </p:pic>
      <p:sp>
        <p:nvSpPr>
          <p:cNvPr id="15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200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558" y="70271"/>
            <a:ext cx="1296571" cy="9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66FA8"/>
        </a:solidFill>
        <a:ln w="952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82441" tIns="41220" rIns="82441" bIns="412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901"/>
          </a:spcAft>
          <a:defRPr sz="946" dirty="0">
            <a:solidFill>
              <a:schemeClr val="bg2"/>
            </a:solidFill>
            <a:latin typeface="Calibri Light" panose="020F03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73093</TotalTime>
  <Words>1467</Words>
  <Application>Microsoft Office PowerPoint</Application>
  <PresentationFormat>Произвольный</PresentationFormat>
  <Paragraphs>332</Paragraphs>
  <Slides>25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48" baseType="lpstr">
      <vt:lpstr>Batang</vt:lpstr>
      <vt:lpstr>Arial</vt:lpstr>
      <vt:lpstr>Calibri</vt:lpstr>
      <vt:lpstr>Calibri Light</vt:lpstr>
      <vt:lpstr>Century Gothic</vt:lpstr>
      <vt:lpstr>Courier New</vt:lpstr>
      <vt:lpstr>Gilroy Light</vt:lpstr>
      <vt:lpstr>Graphik LCG Light</vt:lpstr>
      <vt:lpstr>Graphik LCG Medium</vt:lpstr>
      <vt:lpstr>Graphik LCG Semibold</vt:lpstr>
      <vt:lpstr>Open Sans</vt:lpstr>
      <vt:lpstr>Proxima Nova</vt:lpstr>
      <vt:lpstr>Proxima Nova Rg</vt:lpstr>
      <vt:lpstr>Roboto</vt:lpstr>
      <vt:lpstr>Roboto Condensed</vt:lpstr>
      <vt:lpstr>Segoe UI</vt:lpstr>
      <vt:lpstr>Segoe UI Light</vt:lpstr>
      <vt:lpstr>Tahoma</vt:lpstr>
      <vt:lpstr>Times New Roman</vt:lpstr>
      <vt:lpstr>Trebuchet MS</vt:lpstr>
      <vt:lpstr>Wingdings</vt:lpstr>
      <vt:lpstr>Office Theme</vt:lpstr>
      <vt:lpstr>Документ</vt:lpstr>
      <vt:lpstr>Разработка технологии создания  цифрового волнового двойника объекта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 Windows</cp:lastModifiedBy>
  <cp:revision>1025</cp:revision>
  <cp:lastPrinted>2023-05-29T14:16:58Z</cp:lastPrinted>
  <dcterms:created xsi:type="dcterms:W3CDTF">2022-01-19T07:46:59Z</dcterms:created>
  <dcterms:modified xsi:type="dcterms:W3CDTF">2024-04-23T07:50:42Z</dcterms:modified>
</cp:coreProperties>
</file>